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61"/>
  </p:notesMasterIdLst>
  <p:handoutMasterIdLst>
    <p:handoutMasterId r:id="rId62"/>
  </p:handoutMasterIdLst>
  <p:sldIdLst>
    <p:sldId id="1465" r:id="rId2"/>
    <p:sldId id="1359" r:id="rId3"/>
    <p:sldId id="1360" r:id="rId4"/>
    <p:sldId id="1361" r:id="rId5"/>
    <p:sldId id="1375" r:id="rId6"/>
    <p:sldId id="1486" r:id="rId7"/>
    <p:sldId id="1487" r:id="rId8"/>
    <p:sldId id="1488" r:id="rId9"/>
    <p:sldId id="1412" r:id="rId10"/>
    <p:sldId id="1413" r:id="rId11"/>
    <p:sldId id="1472" r:id="rId12"/>
    <p:sldId id="1414" r:id="rId13"/>
    <p:sldId id="1428" r:id="rId14"/>
    <p:sldId id="1489" r:id="rId15"/>
    <p:sldId id="1442" r:id="rId16"/>
    <p:sldId id="1443" r:id="rId17"/>
    <p:sldId id="1444" r:id="rId18"/>
    <p:sldId id="1445" r:id="rId19"/>
    <p:sldId id="1446" r:id="rId20"/>
    <p:sldId id="1449" r:id="rId21"/>
    <p:sldId id="1447" r:id="rId22"/>
    <p:sldId id="1415" r:id="rId23"/>
    <p:sldId id="1450" r:id="rId24"/>
    <p:sldId id="1451" r:id="rId25"/>
    <p:sldId id="1419" r:id="rId26"/>
    <p:sldId id="1421" r:id="rId27"/>
    <p:sldId id="1422" r:id="rId28"/>
    <p:sldId id="1468" r:id="rId29"/>
    <p:sldId id="1423" r:id="rId30"/>
    <p:sldId id="1452" r:id="rId31"/>
    <p:sldId id="1471" r:id="rId32"/>
    <p:sldId id="1453" r:id="rId33"/>
    <p:sldId id="1454" r:id="rId34"/>
    <p:sldId id="1455" r:id="rId35"/>
    <p:sldId id="1456" r:id="rId36"/>
    <p:sldId id="1491" r:id="rId37"/>
    <p:sldId id="1492" r:id="rId38"/>
    <p:sldId id="1493" r:id="rId39"/>
    <p:sldId id="1494" r:id="rId40"/>
    <p:sldId id="1495" r:id="rId41"/>
    <p:sldId id="1496" r:id="rId42"/>
    <p:sldId id="1497" r:id="rId43"/>
    <p:sldId id="1498" r:id="rId44"/>
    <p:sldId id="1499" r:id="rId45"/>
    <p:sldId id="1500" r:id="rId46"/>
    <p:sldId id="1501" r:id="rId47"/>
    <p:sldId id="1502" r:id="rId48"/>
    <p:sldId id="1503" r:id="rId49"/>
    <p:sldId id="1504" r:id="rId50"/>
    <p:sldId id="1509" r:id="rId51"/>
    <p:sldId id="1510" r:id="rId52"/>
    <p:sldId id="1511" r:id="rId53"/>
    <p:sldId id="1512" r:id="rId54"/>
    <p:sldId id="1513" r:id="rId55"/>
    <p:sldId id="1514" r:id="rId56"/>
    <p:sldId id="1515" r:id="rId57"/>
    <p:sldId id="1516" r:id="rId58"/>
    <p:sldId id="1517" r:id="rId59"/>
    <p:sldId id="1518" r:id="rId60"/>
  </p:sldIdLst>
  <p:sldSz cx="9144000" cy="6858000" type="letter"/>
  <p:notesSz cx="6858000" cy="9144000"/>
  <p:defaultTextStyle>
    <a:defPPr>
      <a:defRPr lang="en-US"/>
    </a:defPPr>
    <a:lvl1pPr algn="ctr" rtl="0" fontAlgn="base">
      <a:spcBef>
        <a:spcPct val="50000"/>
      </a:spcBef>
      <a:spcAft>
        <a:spcPct val="0"/>
      </a:spcAft>
      <a:defRPr sz="1600" b="1" kern="1200">
        <a:solidFill>
          <a:schemeClr val="tx1"/>
        </a:solidFill>
        <a:latin typeface="Arial" charset="0"/>
        <a:ea typeface="+mn-ea"/>
        <a:cs typeface="+mn-cs"/>
      </a:defRPr>
    </a:lvl1pPr>
    <a:lvl2pPr marL="457200" algn="ctr" rtl="0" fontAlgn="base">
      <a:spcBef>
        <a:spcPct val="50000"/>
      </a:spcBef>
      <a:spcAft>
        <a:spcPct val="0"/>
      </a:spcAft>
      <a:defRPr sz="1600" b="1" kern="1200">
        <a:solidFill>
          <a:schemeClr val="tx1"/>
        </a:solidFill>
        <a:latin typeface="Arial" charset="0"/>
        <a:ea typeface="+mn-ea"/>
        <a:cs typeface="+mn-cs"/>
      </a:defRPr>
    </a:lvl2pPr>
    <a:lvl3pPr marL="914400" algn="ctr" rtl="0" fontAlgn="base">
      <a:spcBef>
        <a:spcPct val="50000"/>
      </a:spcBef>
      <a:spcAft>
        <a:spcPct val="0"/>
      </a:spcAft>
      <a:defRPr sz="1600" b="1" kern="1200">
        <a:solidFill>
          <a:schemeClr val="tx1"/>
        </a:solidFill>
        <a:latin typeface="Arial" charset="0"/>
        <a:ea typeface="+mn-ea"/>
        <a:cs typeface="+mn-cs"/>
      </a:defRPr>
    </a:lvl3pPr>
    <a:lvl4pPr marL="1371600" algn="ctr" rtl="0" fontAlgn="base">
      <a:spcBef>
        <a:spcPct val="50000"/>
      </a:spcBef>
      <a:spcAft>
        <a:spcPct val="0"/>
      </a:spcAft>
      <a:defRPr sz="1600" b="1" kern="1200">
        <a:solidFill>
          <a:schemeClr val="tx1"/>
        </a:solidFill>
        <a:latin typeface="Arial" charset="0"/>
        <a:ea typeface="+mn-ea"/>
        <a:cs typeface="+mn-cs"/>
      </a:defRPr>
    </a:lvl4pPr>
    <a:lvl5pPr marL="1828800" algn="ctr" rtl="0" fontAlgn="base">
      <a:spcBef>
        <a:spcPct val="50000"/>
      </a:spcBef>
      <a:spcAft>
        <a:spcPct val="0"/>
      </a:spcAft>
      <a:defRPr sz="1600" b="1" kern="1200">
        <a:solidFill>
          <a:schemeClr val="tx1"/>
        </a:solidFill>
        <a:latin typeface="Arial" charset="0"/>
        <a:ea typeface="+mn-ea"/>
        <a:cs typeface="+mn-cs"/>
      </a:defRPr>
    </a:lvl5pPr>
    <a:lvl6pPr marL="2286000" algn="l" defTabSz="914400" rtl="0" eaLnBrk="1" latinLnBrk="0" hangingPunct="1">
      <a:defRPr sz="1600" b="1" kern="1200">
        <a:solidFill>
          <a:schemeClr val="tx1"/>
        </a:solidFill>
        <a:latin typeface="Arial" charset="0"/>
        <a:ea typeface="+mn-ea"/>
        <a:cs typeface="+mn-cs"/>
      </a:defRPr>
    </a:lvl6pPr>
    <a:lvl7pPr marL="2743200" algn="l" defTabSz="914400" rtl="0" eaLnBrk="1" latinLnBrk="0" hangingPunct="1">
      <a:defRPr sz="1600" b="1" kern="1200">
        <a:solidFill>
          <a:schemeClr val="tx1"/>
        </a:solidFill>
        <a:latin typeface="Arial" charset="0"/>
        <a:ea typeface="+mn-ea"/>
        <a:cs typeface="+mn-cs"/>
      </a:defRPr>
    </a:lvl7pPr>
    <a:lvl8pPr marL="3200400" algn="l" defTabSz="914400" rtl="0" eaLnBrk="1" latinLnBrk="0" hangingPunct="1">
      <a:defRPr sz="1600" b="1" kern="1200">
        <a:solidFill>
          <a:schemeClr val="tx1"/>
        </a:solidFill>
        <a:latin typeface="Arial" charset="0"/>
        <a:ea typeface="+mn-ea"/>
        <a:cs typeface="+mn-cs"/>
      </a:defRPr>
    </a:lvl8pPr>
    <a:lvl9pPr marL="3657600" algn="l" defTabSz="914400"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60">
          <p15:clr>
            <a:srgbClr val="A4A3A4"/>
          </p15:clr>
        </p15:guide>
        <p15:guide id="2" pos="3681">
          <p15:clr>
            <a:srgbClr val="A4A3A4"/>
          </p15:clr>
        </p15:guide>
      </p15:sldGuideLst>
    </p:ext>
    <p:ext uri="{2D200454-40CA-4A62-9FC3-DE9A4176ACB9}">
      <p15:notesGuideLst xmlns:p15="http://schemas.microsoft.com/office/powerpoint/2012/main">
        <p15:guide id="1" orient="horz" pos="2882">
          <p15:clr>
            <a:srgbClr val="A4A3A4"/>
          </p15:clr>
        </p15:guide>
        <p15:guide id="2" pos="21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78"/>
    <a:srgbClr val="FB012B"/>
    <a:srgbClr val="00DEC9"/>
    <a:srgbClr val="003366"/>
    <a:srgbClr val="C0C0C0"/>
    <a:srgbClr val="DDDDDD"/>
    <a:srgbClr val="DAE3F6"/>
    <a:srgbClr val="2D69B5"/>
    <a:srgbClr val="2D7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9712" autoAdjust="0"/>
  </p:normalViewPr>
  <p:slideViewPr>
    <p:cSldViewPr snapToGrid="0">
      <p:cViewPr varScale="1">
        <p:scale>
          <a:sx n="117" d="100"/>
          <a:sy n="117" d="100"/>
        </p:scale>
        <p:origin x="3485" y="67"/>
      </p:cViewPr>
      <p:guideLst>
        <p:guide orient="horz" pos="260"/>
        <p:guide pos="368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p:scale>
          <a:sx n="66" d="100"/>
          <a:sy n="66" d="100"/>
        </p:scale>
        <p:origin x="-3336" y="-210"/>
      </p:cViewPr>
      <p:guideLst>
        <p:guide orient="horz" pos="2882"/>
        <p:guide pos="216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3388"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l" defTabSz="911225">
              <a:spcBef>
                <a:spcPct val="0"/>
              </a:spcBef>
              <a:defRPr sz="1200" b="0">
                <a:latin typeface="Times New Roman" pitchFamily="18" charset="0"/>
              </a:defRPr>
            </a:lvl1pPr>
          </a:lstStyle>
          <a:p>
            <a:endParaRPr lang="en-US"/>
          </a:p>
        </p:txBody>
      </p:sp>
      <p:sp>
        <p:nvSpPr>
          <p:cNvPr id="7171" name="Rectangle 3"/>
          <p:cNvSpPr>
            <a:spLocks noGrp="1" noChangeArrowheads="1"/>
          </p:cNvSpPr>
          <p:nvPr>
            <p:ph type="dt" sz="quarter" idx="1"/>
          </p:nvPr>
        </p:nvSpPr>
        <p:spPr bwMode="auto">
          <a:xfrm>
            <a:off x="3884613" y="0"/>
            <a:ext cx="2973387"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r" defTabSz="911225">
              <a:spcBef>
                <a:spcPct val="0"/>
              </a:spcBef>
              <a:defRPr sz="1200" b="0">
                <a:latin typeface="Times New Roman" pitchFamily="18" charset="0"/>
              </a:defRPr>
            </a:lvl1pPr>
          </a:lstStyle>
          <a:p>
            <a:fld id="{7DAC715B-6E1C-4765-B744-169DA56FED1F}" type="datetime1">
              <a:rPr lang="en-US"/>
              <a:pPr/>
              <a:t>9/27/2022</a:t>
            </a:fld>
            <a:endParaRPr lang="en-US"/>
          </a:p>
        </p:txBody>
      </p:sp>
      <p:sp>
        <p:nvSpPr>
          <p:cNvPr id="7172" name="Rectangle 4"/>
          <p:cNvSpPr>
            <a:spLocks noGrp="1" noChangeArrowheads="1"/>
          </p:cNvSpPr>
          <p:nvPr>
            <p:ph type="ftr" sz="quarter" idx="2"/>
          </p:nvPr>
        </p:nvSpPr>
        <p:spPr bwMode="auto">
          <a:xfrm>
            <a:off x="0" y="8691563"/>
            <a:ext cx="2973388"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l" defTabSz="911225">
              <a:spcBef>
                <a:spcPct val="0"/>
              </a:spcBef>
              <a:defRPr sz="1200" b="0">
                <a:latin typeface="Times New Roman" pitchFamily="18" charset="0"/>
              </a:defRPr>
            </a:lvl1pPr>
          </a:lstStyle>
          <a:p>
            <a:endParaRPr lang="en-US"/>
          </a:p>
        </p:txBody>
      </p:sp>
      <p:sp>
        <p:nvSpPr>
          <p:cNvPr id="7173" name="Rectangle 5"/>
          <p:cNvSpPr>
            <a:spLocks noGrp="1" noChangeArrowheads="1"/>
          </p:cNvSpPr>
          <p:nvPr>
            <p:ph type="sldNum" sz="quarter" idx="3"/>
          </p:nvPr>
        </p:nvSpPr>
        <p:spPr bwMode="auto">
          <a:xfrm>
            <a:off x="3884613" y="8691563"/>
            <a:ext cx="2973387"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r" defTabSz="911225">
              <a:spcBef>
                <a:spcPct val="0"/>
              </a:spcBef>
              <a:defRPr sz="1200" b="0">
                <a:latin typeface="Times New Roman" pitchFamily="18" charset="0"/>
              </a:defRPr>
            </a:lvl1pPr>
          </a:lstStyle>
          <a:p>
            <a:fld id="{0789A310-CE5C-438D-A5BD-CFDAA13B964A}" type="slidenum">
              <a:rPr lang="en-US"/>
              <a:pPr/>
              <a:t>‹#›</a:t>
            </a:fld>
            <a:endParaRPr lang="en-US"/>
          </a:p>
        </p:txBody>
      </p:sp>
    </p:spTree>
    <p:extLst>
      <p:ext uri="{BB962C8B-B14F-4D97-AF65-F5344CB8AC3E}">
        <p14:creationId xmlns:p14="http://schemas.microsoft.com/office/powerpoint/2010/main" val="3828468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doc id"/>
          <p:cNvSpPr>
            <a:spLocks noGrp="1" noChangeArrowheads="1"/>
          </p:cNvSpPr>
          <p:nvPr>
            <p:ph type="ftr" sz="quarter" idx="4"/>
          </p:nvPr>
        </p:nvSpPr>
        <p:spPr bwMode="auto">
          <a:xfrm>
            <a:off x="9501188" y="28575"/>
            <a:ext cx="295275" cy="120650"/>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lvl1pPr algn="r" defTabSz="911225">
              <a:spcBef>
                <a:spcPct val="0"/>
              </a:spcBef>
              <a:defRPr sz="800" b="0"/>
            </a:lvl1pPr>
          </a:lstStyle>
          <a:p>
            <a:endParaRPr lang="de-DE"/>
          </a:p>
        </p:txBody>
      </p:sp>
      <p:sp>
        <p:nvSpPr>
          <p:cNvPr id="5127" name="pg num"/>
          <p:cNvSpPr>
            <a:spLocks noGrp="1" noChangeArrowheads="1"/>
          </p:cNvSpPr>
          <p:nvPr>
            <p:ph type="sldNum" sz="quarter" idx="5"/>
          </p:nvPr>
        </p:nvSpPr>
        <p:spPr bwMode="auto">
          <a:xfrm>
            <a:off x="9250363" y="8780463"/>
            <a:ext cx="546100" cy="180975"/>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r" defTabSz="911225">
              <a:spcBef>
                <a:spcPct val="0"/>
              </a:spcBef>
              <a:defRPr sz="1200" b="0"/>
            </a:lvl1pPr>
          </a:lstStyle>
          <a:p>
            <a:fld id="{A632184F-773D-4000-A826-9242D715C55D}" type="slidenum">
              <a:rPr lang="en-US"/>
              <a:pPr/>
              <a:t>‹#›</a:t>
            </a:fld>
            <a:endParaRPr lang="en-US"/>
          </a:p>
        </p:txBody>
      </p:sp>
      <p:sp>
        <p:nvSpPr>
          <p:cNvPr id="5137" name="McK Separator" hidden="1"/>
          <p:cNvSpPr>
            <a:spLocks noChangeShapeType="1"/>
          </p:cNvSpPr>
          <p:nvPr/>
        </p:nvSpPr>
        <p:spPr bwMode="auto">
          <a:xfrm>
            <a:off x="822325" y="1387475"/>
            <a:ext cx="5245100" cy="0"/>
          </a:xfrm>
          <a:prstGeom prst="line">
            <a:avLst/>
          </a:prstGeom>
          <a:noFill/>
          <a:ln w="9525">
            <a:solidFill>
              <a:schemeClr val="tx1"/>
            </a:solidFill>
            <a:round/>
            <a:headEnd/>
            <a:tailEnd/>
          </a:ln>
          <a:effectLst/>
        </p:spPr>
        <p:txBody>
          <a:bodyPr/>
          <a:lstStyle/>
          <a:p>
            <a:endParaRPr lang="en-US"/>
          </a:p>
        </p:txBody>
      </p:sp>
      <p:sp>
        <p:nvSpPr>
          <p:cNvPr id="5139" name="Rectangle 19"/>
          <p:cNvSpPr>
            <a:spLocks noGrp="1" noRot="1" noChangeAspect="1" noChangeArrowheads="1" noTextEdit="1"/>
          </p:cNvSpPr>
          <p:nvPr>
            <p:ph type="sldImg" idx="2"/>
          </p:nvPr>
        </p:nvSpPr>
        <p:spPr bwMode="auto">
          <a:xfrm>
            <a:off x="508000" y="131763"/>
            <a:ext cx="5764213" cy="4322762"/>
          </a:xfrm>
          <a:prstGeom prst="rect">
            <a:avLst/>
          </a:prstGeom>
          <a:noFill/>
          <a:ln w="9525">
            <a:solidFill>
              <a:schemeClr val="bg1"/>
            </a:solidFill>
            <a:miter lim="800000"/>
            <a:headEnd/>
            <a:tailEnd/>
          </a:ln>
          <a:effectLst/>
        </p:spPr>
      </p:sp>
      <p:sp>
        <p:nvSpPr>
          <p:cNvPr id="5140" name="Rectangle 20"/>
          <p:cNvSpPr>
            <a:spLocks noGrp="1" noChangeArrowheads="1"/>
          </p:cNvSpPr>
          <p:nvPr>
            <p:ph type="body" sz="quarter" idx="3"/>
          </p:nvPr>
        </p:nvSpPr>
        <p:spPr bwMode="auto">
          <a:xfrm>
            <a:off x="804863" y="4767263"/>
            <a:ext cx="7696200" cy="3016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1947213502"/>
      </p:ext>
    </p:extLst>
  </p:cSld>
  <p:clrMap bg1="lt1" tx1="dk1" bg2="lt2" tx2="dk2" accent1="accent1" accent2="accent2" accent3="accent3" accent4="accent4" accent5="accent5" accent6="accent6" hlink="hlink" folHlink="folHlink"/>
  <p:notesStyle>
    <a:lvl1pPr algn="l" rtl="0" fontAlgn="base">
      <a:lnSpc>
        <a:spcPct val="90000"/>
      </a:lnSpc>
      <a:spcBef>
        <a:spcPct val="30000"/>
      </a:spcBef>
      <a:spcAft>
        <a:spcPct val="0"/>
      </a:spcAft>
      <a:defRPr sz="1600" b="1" kern="1200">
        <a:solidFill>
          <a:schemeClr val="tx1"/>
        </a:solidFill>
        <a:latin typeface="Arial" charset="0"/>
        <a:ea typeface="+mn-ea"/>
        <a:cs typeface="+mn-cs"/>
      </a:defRPr>
    </a:lvl1pPr>
    <a:lvl2pPr marL="190500" algn="l" rtl="0" fontAlgn="base">
      <a:spcBef>
        <a:spcPct val="30000"/>
      </a:spcBef>
      <a:spcAft>
        <a:spcPct val="0"/>
      </a:spcAft>
      <a:defRPr sz="1200" kern="1200">
        <a:solidFill>
          <a:schemeClr val="tx1"/>
        </a:solidFill>
        <a:latin typeface="Times New Roman" pitchFamily="18" charset="0"/>
        <a:ea typeface="+mn-ea"/>
        <a:cs typeface="+mn-cs"/>
      </a:defRPr>
    </a:lvl2pPr>
    <a:lvl3pPr marL="381000" algn="l" rtl="0" fontAlgn="base">
      <a:spcBef>
        <a:spcPct val="30000"/>
      </a:spcBef>
      <a:spcAft>
        <a:spcPct val="0"/>
      </a:spcAft>
      <a:defRPr sz="1200" kern="1200">
        <a:solidFill>
          <a:schemeClr val="tx1"/>
        </a:solidFill>
        <a:latin typeface="Times New Roman" pitchFamily="18" charset="0"/>
        <a:ea typeface="+mn-ea"/>
        <a:cs typeface="+mn-cs"/>
      </a:defRPr>
    </a:lvl3pPr>
    <a:lvl4pPr marL="571500" algn="l" rtl="0" fontAlgn="base">
      <a:spcBef>
        <a:spcPct val="30000"/>
      </a:spcBef>
      <a:spcAft>
        <a:spcPct val="0"/>
      </a:spcAft>
      <a:defRPr sz="1200" kern="1200">
        <a:solidFill>
          <a:schemeClr val="tx1"/>
        </a:solidFill>
        <a:latin typeface="Times New Roman" pitchFamily="18" charset="0"/>
        <a:ea typeface="+mn-ea"/>
        <a:cs typeface="+mn-cs"/>
      </a:defRPr>
    </a:lvl4pPr>
    <a:lvl5pPr marL="7620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4A3249E9-A03B-4A00-9BC5-24FA5C40D576}" type="slidenum">
              <a:rPr lang="en-US"/>
              <a:pPr/>
              <a:t>0</a:t>
            </a:fld>
            <a:endParaRPr lang="en-US"/>
          </a:p>
        </p:txBody>
      </p:sp>
      <p:sp>
        <p:nvSpPr>
          <p:cNvPr id="1075202" name="Rectangle 2"/>
          <p:cNvSpPr>
            <a:spLocks noGrp="1" noRot="1" noChangeAspect="1" noChangeArrowheads="1" noTextEdit="1"/>
          </p:cNvSpPr>
          <p:nvPr>
            <p:ph type="sldImg"/>
          </p:nvPr>
        </p:nvSpPr>
        <p:spPr>
          <a:xfrm>
            <a:off x="509588" y="131763"/>
            <a:ext cx="5764212" cy="4322762"/>
          </a:xfrm>
          <a:ln/>
        </p:spPr>
      </p:sp>
      <p:sp>
        <p:nvSpPr>
          <p:cNvPr id="1075203"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36099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48</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2370394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49</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1873767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DDFE09DC-6A95-4F15-8475-26969A36B8BB}" type="slidenum">
              <a:rPr lang="en-US"/>
              <a:pPr/>
              <a:t>3</a:t>
            </a:fld>
            <a:endParaRPr lang="en-US" dirty="0"/>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r>
              <a:rPr lang="en-US" sz="1200" b="0" dirty="0"/>
              <a:t>This concept actually stems from John </a:t>
            </a:r>
            <a:r>
              <a:rPr lang="en-US" sz="1200" b="0" dirty="0" err="1"/>
              <a:t>Hagel's</a:t>
            </a:r>
            <a:r>
              <a:rPr lang="en-US" sz="1200" b="0"/>
              <a:t> and Marc Singer's HBR and McK Quarterly article "</a:t>
            </a:r>
            <a:r>
              <a:rPr lang="en-US" sz="1200"/>
              <a:t>Unbundling the Corporation</a:t>
            </a:r>
            <a:r>
              <a:rPr lang="en-US" sz="1200" b="0"/>
              <a:t>".  Their hypothesis is that decreasing interaction costs will drive corporations (or at least those intent on staying competitive) to disaggregate according to the above overall "functions". </a:t>
            </a:r>
          </a:p>
          <a:p>
            <a:r>
              <a:rPr lang="en-US" sz="1200" b="0"/>
              <a:t>We int</a:t>
            </a:r>
            <a:r>
              <a:rPr lang="de-DE" sz="1200" b="0"/>
              <a:t>r</a:t>
            </a:r>
            <a:r>
              <a:rPr lang="en-US" sz="1200" b="0"/>
              <a:t>oduce this concept to business unit strategy to help teams focus on those functions of the client and their competitors which are most crucial on the competitive battlefield.  Thus most investigative effort will be spent where it really matters.  In the pyramid introduced above we give some suggestions which frameworks/tools/concepts can be helpful for further analysis depending on the driver(s) of the business.</a:t>
            </a:r>
          </a:p>
          <a:p>
            <a:r>
              <a:rPr lang="en-US" sz="1200" b="0"/>
              <a:t>Of course many business units will have more than one value driver. A pharmaceutical BU, for example, might very well be competing as a customer relationship business (targeting its sales force for maximum impact with physicians) as well as competing as an innovation business (developing and managing its drug pipeline).  Both drivers of the business will need to be examined by the team.  In the spirit of Hagel and Singer this might also be the starting point to investigate possibilities to unbundle the functions of the BU or the corporation and have the client focus on the game he's prepared to play best at.</a:t>
            </a:r>
          </a:p>
        </p:txBody>
      </p:sp>
    </p:spTree>
    <p:extLst>
      <p:ext uri="{BB962C8B-B14F-4D97-AF65-F5344CB8AC3E}">
        <p14:creationId xmlns:p14="http://schemas.microsoft.com/office/powerpoint/2010/main" val="256257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DDFE09DC-6A95-4F15-8475-26969A36B8BB}" type="slidenum">
              <a:rPr lang="en-US"/>
              <a:pPr/>
              <a:t>4</a:t>
            </a:fld>
            <a:endParaRPr lang="en-US"/>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r>
              <a:rPr lang="en-US" sz="1200" b="0"/>
              <a:t>This concept actually stems from John Hagel's and Marc Singer's HBR and McK Quarterly article "</a:t>
            </a:r>
            <a:r>
              <a:rPr lang="en-US" sz="1200"/>
              <a:t>Unbundling the Corporation</a:t>
            </a:r>
            <a:r>
              <a:rPr lang="en-US" sz="1200" b="0"/>
              <a:t>".  Their hypothesis is that decreasing interaction costs will drive corporations (or at least those intent on staying competitive) to disaggregate according to the above overall "functions". </a:t>
            </a:r>
          </a:p>
          <a:p>
            <a:r>
              <a:rPr lang="en-US" sz="1200" b="0"/>
              <a:t>We int</a:t>
            </a:r>
            <a:r>
              <a:rPr lang="de-DE" sz="1200" b="0"/>
              <a:t>r</a:t>
            </a:r>
            <a:r>
              <a:rPr lang="en-US" sz="1200" b="0"/>
              <a:t>oduce this concept to business unit strategy to help teams focus on those functions of the client and their competitors which are most crucial on the competitive battlefield.  Thus most investigative effort will be spent where it really matters.  In the pyramid introduced above we give some suggestions which frameworks/tools/concepts can be helpful for further analysis depending on the driver(s) of the business.</a:t>
            </a:r>
          </a:p>
          <a:p>
            <a:r>
              <a:rPr lang="en-US" sz="1200" b="0"/>
              <a:t>Of course many business units will have more than one value driver. A pharmaceutical BU, for example, might very well be competing as a customer relationship business (targeting its sales force for maximum impact with physicians) as well as competing as an innovation business (developing and managing its drug pipeline).  Both drivers of the business will need to be examined by the team.  In the spirit of Hagel and Singer this might also be the starting point to investigate possibilities to unbundle the functions of the BU or the corporation and have the client focus on the game he's prepared to play best at.</a:t>
            </a:r>
          </a:p>
        </p:txBody>
      </p:sp>
    </p:spTree>
    <p:extLst>
      <p:ext uri="{BB962C8B-B14F-4D97-AF65-F5344CB8AC3E}">
        <p14:creationId xmlns:p14="http://schemas.microsoft.com/office/powerpoint/2010/main" val="385743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355E4D66-19AF-4C7F-9A44-2566B40103D0}" type="slidenum">
              <a:rPr lang="en-US" sz="1200" b="0"/>
              <a:pPr algn="r" defTabSz="911225"/>
              <a:t>8</a:t>
            </a:fld>
            <a:endParaRPr lang="en-US" sz="1200" b="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de-DE" smtClean="0"/>
          </a:p>
        </p:txBody>
      </p:sp>
    </p:spTree>
    <p:extLst>
      <p:ext uri="{BB962C8B-B14F-4D97-AF65-F5344CB8AC3E}">
        <p14:creationId xmlns:p14="http://schemas.microsoft.com/office/powerpoint/2010/main" val="2903270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607B5C55-AD9F-4BC2-87E5-EB49E17D773A}" type="slidenum">
              <a:rPr lang="en-US" sz="1200" b="0"/>
              <a:pPr algn="r" defTabSz="911225"/>
              <a:t>9</a:t>
            </a:fld>
            <a:endParaRPr lang="en-US" sz="1200" b="0"/>
          </a:p>
        </p:txBody>
      </p:sp>
      <p:sp>
        <p:nvSpPr>
          <p:cNvPr id="104451" name="Rectangle 2"/>
          <p:cNvSpPr>
            <a:spLocks noGrp="1" noRot="1" noChangeAspect="1" noChangeArrowheads="1" noTextEdit="1"/>
          </p:cNvSpPr>
          <p:nvPr>
            <p:ph type="sldImg"/>
          </p:nvPr>
        </p:nvSpPr>
        <p:spPr>
          <a:xfrm>
            <a:off x="-1798638" y="1174750"/>
            <a:ext cx="10423526" cy="7818438"/>
          </a:xfrm>
          <a:ln/>
        </p:spPr>
      </p:sp>
      <p:sp>
        <p:nvSpPr>
          <p:cNvPr id="104452" name="Rectangle 3"/>
          <p:cNvSpPr>
            <a:spLocks noGrp="1" noChangeArrowheads="1"/>
          </p:cNvSpPr>
          <p:nvPr>
            <p:ph type="body" idx="1"/>
          </p:nvPr>
        </p:nvSpPr>
        <p:spPr>
          <a:xfrm>
            <a:off x="820738" y="333375"/>
            <a:ext cx="5842000" cy="9871075"/>
          </a:xfrm>
          <a:noFill/>
          <a:ln/>
        </p:spPr>
        <p:txBody>
          <a:bodyPr/>
          <a:lstStyle/>
          <a:p>
            <a:pPr eaLnBrk="1" hangingPunct="1">
              <a:spcAft>
                <a:spcPct val="50000"/>
              </a:spcAft>
              <a:buFontTx/>
              <a:buChar char="•"/>
            </a:pPr>
            <a:r>
              <a:rPr lang="en-US" sz="1700" smtClean="0"/>
              <a:t>So the research question here is </a:t>
            </a:r>
          </a:p>
          <a:p>
            <a:pPr marL="190500" lvl="1" indent="0" eaLnBrk="1" hangingPunct="1">
              <a:spcAft>
                <a:spcPct val="50000"/>
              </a:spcAft>
              <a:buFontTx/>
              <a:buChar char="•"/>
            </a:pPr>
            <a:r>
              <a:rPr lang="en-US" sz="1400" smtClean="0"/>
              <a:t>whether (and how) demand uncertainty impacts consumer choice between three-part tariffs (DEMAND = USAGE)</a:t>
            </a:r>
          </a:p>
          <a:p>
            <a:pPr marL="190500" lvl="1" indent="0" eaLnBrk="1" hangingPunct="1">
              <a:spcAft>
                <a:spcPct val="50000"/>
              </a:spcAft>
              <a:buFontTx/>
              <a:buChar char="•"/>
            </a:pPr>
            <a:r>
              <a:rPr lang="en-US" sz="1400" smtClean="0"/>
              <a:t>And what the effect of this demand uncertainty is on consumer surplus and provider revenue UNDER THREE-PART TARIFFS</a:t>
            </a:r>
          </a:p>
          <a:p>
            <a:pPr marL="190500" lvl="1" indent="0" eaLnBrk="1" hangingPunct="1">
              <a:spcAft>
                <a:spcPct val="50000"/>
              </a:spcAft>
              <a:buFontTx/>
              <a:buChar char="•"/>
            </a:pPr>
            <a:endParaRPr lang="en-US" sz="1400" smtClean="0"/>
          </a:p>
          <a:p>
            <a:pPr eaLnBrk="1" hangingPunct="1">
              <a:spcAft>
                <a:spcPct val="50000"/>
              </a:spcAft>
              <a:buFontTx/>
              <a:buChar char="•"/>
            </a:pPr>
            <a:r>
              <a:rPr lang="en-US" sz="1800" smtClean="0"/>
              <a:t>Even though there is a lot of plans like this it is turns out, that this is not well studied</a:t>
            </a:r>
          </a:p>
          <a:p>
            <a:pPr marL="190500" lvl="1" indent="0" eaLnBrk="1" hangingPunct="1">
              <a:spcAft>
                <a:spcPct val="50000"/>
              </a:spcAft>
              <a:buFontTx/>
              <a:buChar char="•"/>
            </a:pPr>
            <a:endParaRPr lang="en-US" sz="1400" smtClean="0"/>
          </a:p>
          <a:p>
            <a:pPr eaLnBrk="1" hangingPunct="1">
              <a:spcAft>
                <a:spcPct val="50000"/>
              </a:spcAft>
              <a:buFontTx/>
              <a:buChar char="•"/>
            </a:pPr>
            <a:r>
              <a:rPr lang="en-US" sz="1700" smtClean="0"/>
              <a:t>You might ask – well, why is this relevant, why care about it</a:t>
            </a:r>
          </a:p>
          <a:p>
            <a:pPr marL="190500" lvl="1" indent="0" eaLnBrk="1" hangingPunct="1">
              <a:spcAft>
                <a:spcPct val="50000"/>
              </a:spcAft>
              <a:buFontTx/>
              <a:buChar char="•"/>
            </a:pPr>
            <a:r>
              <a:rPr lang="en-US" sz="1400" smtClean="0"/>
              <a:t>First, understanding consumer behavior helps firms to set prices (potentially also segment along usage uncertainty, not only usage level)</a:t>
            </a:r>
          </a:p>
          <a:p>
            <a:pPr marL="190500" lvl="1" indent="0" eaLnBrk="1" hangingPunct="1">
              <a:spcAft>
                <a:spcPct val="50000"/>
              </a:spcAft>
              <a:buFontTx/>
              <a:buChar char="•"/>
            </a:pPr>
            <a:r>
              <a:rPr lang="en-US" sz="1400" smtClean="0"/>
              <a:t>Regulators to monitor firms’ pricing behavior</a:t>
            </a:r>
          </a:p>
          <a:p>
            <a:pPr marL="190500" lvl="1" indent="0" eaLnBrk="1" hangingPunct="1">
              <a:spcAft>
                <a:spcPct val="50000"/>
              </a:spcAft>
              <a:buFontTx/>
              <a:buChar char="•"/>
            </a:pPr>
            <a:r>
              <a:rPr lang="en-US" sz="1400" smtClean="0"/>
              <a:t>Researchers to understand why three-part tariffs are so common</a:t>
            </a:r>
          </a:p>
          <a:p>
            <a:pPr eaLnBrk="1" hangingPunct="1">
              <a:spcAft>
                <a:spcPct val="50000"/>
              </a:spcAft>
              <a:buFontTx/>
              <a:buChar char="•"/>
            </a:pPr>
            <a:endParaRPr lang="en-US" sz="1700" smtClean="0"/>
          </a:p>
          <a:p>
            <a:pPr eaLnBrk="1" hangingPunct="1">
              <a:spcAft>
                <a:spcPct val="50000"/>
              </a:spcAft>
              <a:buFontTx/>
              <a:buChar char="•"/>
            </a:pPr>
            <a:r>
              <a:rPr lang="en-US" sz="1700" smtClean="0"/>
              <a:t>I will now set out to</a:t>
            </a:r>
          </a:p>
          <a:p>
            <a:pPr marL="190500" lvl="1" indent="0" eaLnBrk="1" hangingPunct="1">
              <a:spcAft>
                <a:spcPct val="50000"/>
              </a:spcAft>
              <a:buFontTx/>
              <a:buChar char="•"/>
            </a:pPr>
            <a:r>
              <a:rPr lang="en-US" sz="1300" smtClean="0"/>
              <a:t>First, give an intuitive explanation</a:t>
            </a:r>
          </a:p>
          <a:p>
            <a:pPr marL="190500" lvl="1" indent="0" eaLnBrk="1" hangingPunct="1">
              <a:spcAft>
                <a:spcPct val="50000"/>
              </a:spcAft>
              <a:buFontTx/>
              <a:buChar char="•"/>
            </a:pPr>
            <a:r>
              <a:rPr lang="en-US" sz="1300" smtClean="0"/>
              <a:t>Then, introduce my data and a model</a:t>
            </a:r>
          </a:p>
          <a:p>
            <a:pPr marL="190500" lvl="1" indent="0" eaLnBrk="1" hangingPunct="1">
              <a:spcAft>
                <a:spcPct val="50000"/>
              </a:spcAft>
              <a:buFontTx/>
              <a:buChar char="•"/>
            </a:pPr>
            <a:r>
              <a:rPr lang="en-US" sz="1300" smtClean="0"/>
              <a:t>Last, show empirical results that show the role of uncertainty</a:t>
            </a:r>
          </a:p>
          <a:p>
            <a:pPr eaLnBrk="1" hangingPunct="1">
              <a:buFontTx/>
              <a:buChar char="•"/>
            </a:pPr>
            <a:endParaRPr lang="de-DE" sz="1800" smtClean="0"/>
          </a:p>
          <a:p>
            <a:pPr marL="190500" lvl="1" indent="0" eaLnBrk="1" hangingPunct="1">
              <a:buFontTx/>
              <a:buChar char="•"/>
            </a:pPr>
            <a:endParaRPr lang="de-DE" sz="1400" smtClean="0"/>
          </a:p>
        </p:txBody>
      </p:sp>
    </p:spTree>
    <p:extLst>
      <p:ext uri="{BB962C8B-B14F-4D97-AF65-F5344CB8AC3E}">
        <p14:creationId xmlns:p14="http://schemas.microsoft.com/office/powerpoint/2010/main" val="1490250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355E4D66-19AF-4C7F-9A44-2566B40103D0}" type="slidenum">
              <a:rPr lang="en-US" sz="1200" b="0"/>
              <a:pPr algn="r" defTabSz="911225"/>
              <a:t>11</a:t>
            </a:fld>
            <a:endParaRPr lang="en-US" sz="1200" b="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de-DE" smtClean="0"/>
          </a:p>
        </p:txBody>
      </p:sp>
    </p:spTree>
    <p:extLst>
      <p:ext uri="{BB962C8B-B14F-4D97-AF65-F5344CB8AC3E}">
        <p14:creationId xmlns:p14="http://schemas.microsoft.com/office/powerpoint/2010/main" val="880666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607B5C55-AD9F-4BC2-87E5-EB49E17D773A}" type="slidenum">
              <a:rPr lang="en-US" sz="1200" b="0"/>
              <a:pPr algn="r" defTabSz="911225"/>
              <a:t>24</a:t>
            </a:fld>
            <a:endParaRPr lang="en-US" sz="1200" b="0"/>
          </a:p>
        </p:txBody>
      </p:sp>
      <p:sp>
        <p:nvSpPr>
          <p:cNvPr id="104451" name="Rectangle 2"/>
          <p:cNvSpPr>
            <a:spLocks noGrp="1" noRot="1" noChangeAspect="1" noChangeArrowheads="1" noTextEdit="1"/>
          </p:cNvSpPr>
          <p:nvPr>
            <p:ph type="sldImg"/>
          </p:nvPr>
        </p:nvSpPr>
        <p:spPr>
          <a:xfrm>
            <a:off x="-1798638" y="1174750"/>
            <a:ext cx="10423526" cy="7818438"/>
          </a:xfrm>
          <a:ln/>
        </p:spPr>
      </p:sp>
      <p:sp>
        <p:nvSpPr>
          <p:cNvPr id="104452" name="Rectangle 3"/>
          <p:cNvSpPr>
            <a:spLocks noGrp="1" noChangeArrowheads="1"/>
          </p:cNvSpPr>
          <p:nvPr>
            <p:ph type="body" idx="1"/>
          </p:nvPr>
        </p:nvSpPr>
        <p:spPr>
          <a:xfrm>
            <a:off x="820738" y="333375"/>
            <a:ext cx="5842000" cy="9871075"/>
          </a:xfrm>
          <a:noFill/>
          <a:ln/>
        </p:spPr>
        <p:txBody>
          <a:bodyPr/>
          <a:lstStyle/>
          <a:p>
            <a:pPr eaLnBrk="1" hangingPunct="1">
              <a:spcAft>
                <a:spcPct val="50000"/>
              </a:spcAft>
              <a:buFontTx/>
              <a:buChar char="•"/>
            </a:pPr>
            <a:r>
              <a:rPr lang="en-US" sz="1700" smtClean="0"/>
              <a:t>So the research question here is </a:t>
            </a:r>
          </a:p>
          <a:p>
            <a:pPr marL="190500" lvl="1" indent="0" eaLnBrk="1" hangingPunct="1">
              <a:spcAft>
                <a:spcPct val="50000"/>
              </a:spcAft>
              <a:buFontTx/>
              <a:buChar char="•"/>
            </a:pPr>
            <a:r>
              <a:rPr lang="en-US" sz="1400" smtClean="0"/>
              <a:t>whether (and how) demand uncertainty impacts consumer choice between three-part tariffs (DEMAND = USAGE)</a:t>
            </a:r>
          </a:p>
          <a:p>
            <a:pPr marL="190500" lvl="1" indent="0" eaLnBrk="1" hangingPunct="1">
              <a:spcAft>
                <a:spcPct val="50000"/>
              </a:spcAft>
              <a:buFontTx/>
              <a:buChar char="•"/>
            </a:pPr>
            <a:r>
              <a:rPr lang="en-US" sz="1400" smtClean="0"/>
              <a:t>And what the effect of this demand uncertainty is on consumer surplus and provider revenue UNDER THREE-PART TARIFFS</a:t>
            </a:r>
          </a:p>
          <a:p>
            <a:pPr marL="190500" lvl="1" indent="0" eaLnBrk="1" hangingPunct="1">
              <a:spcAft>
                <a:spcPct val="50000"/>
              </a:spcAft>
              <a:buFontTx/>
              <a:buChar char="•"/>
            </a:pPr>
            <a:endParaRPr lang="en-US" sz="1400" smtClean="0"/>
          </a:p>
          <a:p>
            <a:pPr eaLnBrk="1" hangingPunct="1">
              <a:spcAft>
                <a:spcPct val="50000"/>
              </a:spcAft>
              <a:buFontTx/>
              <a:buChar char="•"/>
            </a:pPr>
            <a:r>
              <a:rPr lang="en-US" sz="1800" smtClean="0"/>
              <a:t>Even though there is a lot of plans like this it is turns out, that this is not well studied</a:t>
            </a:r>
          </a:p>
          <a:p>
            <a:pPr marL="190500" lvl="1" indent="0" eaLnBrk="1" hangingPunct="1">
              <a:spcAft>
                <a:spcPct val="50000"/>
              </a:spcAft>
              <a:buFontTx/>
              <a:buChar char="•"/>
            </a:pPr>
            <a:endParaRPr lang="en-US" sz="1400" smtClean="0"/>
          </a:p>
          <a:p>
            <a:pPr eaLnBrk="1" hangingPunct="1">
              <a:spcAft>
                <a:spcPct val="50000"/>
              </a:spcAft>
              <a:buFontTx/>
              <a:buChar char="•"/>
            </a:pPr>
            <a:r>
              <a:rPr lang="en-US" sz="1700" smtClean="0"/>
              <a:t>You might ask – well, why is this relevant, why care about it</a:t>
            </a:r>
          </a:p>
          <a:p>
            <a:pPr marL="190500" lvl="1" indent="0" eaLnBrk="1" hangingPunct="1">
              <a:spcAft>
                <a:spcPct val="50000"/>
              </a:spcAft>
              <a:buFontTx/>
              <a:buChar char="•"/>
            </a:pPr>
            <a:r>
              <a:rPr lang="en-US" sz="1400" smtClean="0"/>
              <a:t>First, understanding consumer behavior helps firms to set prices (potentially also segment along usage uncertainty, not only usage level)</a:t>
            </a:r>
          </a:p>
          <a:p>
            <a:pPr marL="190500" lvl="1" indent="0" eaLnBrk="1" hangingPunct="1">
              <a:spcAft>
                <a:spcPct val="50000"/>
              </a:spcAft>
              <a:buFontTx/>
              <a:buChar char="•"/>
            </a:pPr>
            <a:r>
              <a:rPr lang="en-US" sz="1400" smtClean="0"/>
              <a:t>Regulators to monitor firms’ pricing behavior</a:t>
            </a:r>
          </a:p>
          <a:p>
            <a:pPr marL="190500" lvl="1" indent="0" eaLnBrk="1" hangingPunct="1">
              <a:spcAft>
                <a:spcPct val="50000"/>
              </a:spcAft>
              <a:buFontTx/>
              <a:buChar char="•"/>
            </a:pPr>
            <a:r>
              <a:rPr lang="en-US" sz="1400" smtClean="0"/>
              <a:t>Researchers to understand why three-part tariffs are so common</a:t>
            </a:r>
          </a:p>
          <a:p>
            <a:pPr eaLnBrk="1" hangingPunct="1">
              <a:spcAft>
                <a:spcPct val="50000"/>
              </a:spcAft>
              <a:buFontTx/>
              <a:buChar char="•"/>
            </a:pPr>
            <a:endParaRPr lang="en-US" sz="1700" smtClean="0"/>
          </a:p>
          <a:p>
            <a:pPr eaLnBrk="1" hangingPunct="1">
              <a:spcAft>
                <a:spcPct val="50000"/>
              </a:spcAft>
              <a:buFontTx/>
              <a:buChar char="•"/>
            </a:pPr>
            <a:r>
              <a:rPr lang="en-US" sz="1700" smtClean="0"/>
              <a:t>I will now set out to</a:t>
            </a:r>
          </a:p>
          <a:p>
            <a:pPr marL="190500" lvl="1" indent="0" eaLnBrk="1" hangingPunct="1">
              <a:spcAft>
                <a:spcPct val="50000"/>
              </a:spcAft>
              <a:buFontTx/>
              <a:buChar char="•"/>
            </a:pPr>
            <a:r>
              <a:rPr lang="en-US" sz="1300" smtClean="0"/>
              <a:t>First, give an intuitive explanation</a:t>
            </a:r>
          </a:p>
          <a:p>
            <a:pPr marL="190500" lvl="1" indent="0" eaLnBrk="1" hangingPunct="1">
              <a:spcAft>
                <a:spcPct val="50000"/>
              </a:spcAft>
              <a:buFontTx/>
              <a:buChar char="•"/>
            </a:pPr>
            <a:r>
              <a:rPr lang="en-US" sz="1300" smtClean="0"/>
              <a:t>Then, introduce my data and a model</a:t>
            </a:r>
          </a:p>
          <a:p>
            <a:pPr marL="190500" lvl="1" indent="0" eaLnBrk="1" hangingPunct="1">
              <a:spcAft>
                <a:spcPct val="50000"/>
              </a:spcAft>
              <a:buFontTx/>
              <a:buChar char="•"/>
            </a:pPr>
            <a:r>
              <a:rPr lang="en-US" sz="1300" smtClean="0"/>
              <a:t>Last, show empirical results that show the role of uncertainty</a:t>
            </a:r>
          </a:p>
          <a:p>
            <a:pPr eaLnBrk="1" hangingPunct="1">
              <a:buFontTx/>
              <a:buChar char="•"/>
            </a:pPr>
            <a:endParaRPr lang="de-DE" sz="1800" smtClean="0"/>
          </a:p>
          <a:p>
            <a:pPr marL="190500" lvl="1" indent="0" eaLnBrk="1" hangingPunct="1">
              <a:buFontTx/>
              <a:buChar char="•"/>
            </a:pPr>
            <a:endParaRPr lang="de-DE" sz="1400" smtClean="0"/>
          </a:p>
        </p:txBody>
      </p:sp>
    </p:spTree>
    <p:extLst>
      <p:ext uri="{BB962C8B-B14F-4D97-AF65-F5344CB8AC3E}">
        <p14:creationId xmlns:p14="http://schemas.microsoft.com/office/powerpoint/2010/main" val="370152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355E4D66-19AF-4C7F-9A44-2566B40103D0}" type="slidenum">
              <a:rPr lang="en-US" sz="1200" b="0"/>
              <a:pPr algn="r" defTabSz="911225"/>
              <a:t>35</a:t>
            </a:fld>
            <a:endParaRPr lang="en-US" sz="1200" b="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de-DE" smtClean="0"/>
          </a:p>
        </p:txBody>
      </p:sp>
    </p:spTree>
    <p:extLst>
      <p:ext uri="{BB962C8B-B14F-4D97-AF65-F5344CB8AC3E}">
        <p14:creationId xmlns:p14="http://schemas.microsoft.com/office/powerpoint/2010/main" val="2971471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xfrm>
            <a:off x="9250363" y="8776772"/>
            <a:ext cx="546100" cy="184666"/>
          </a:xfrm>
          <a:ln/>
        </p:spPr>
        <p:txBody>
          <a:bodyPr/>
          <a:lstStyle/>
          <a:p>
            <a:fld id="{278C137A-E0EF-4B95-B840-CC76D47D4ACD}" type="slidenum">
              <a:rPr lang="en-US"/>
              <a:pPr/>
              <a:t>47</a:t>
            </a:fld>
            <a:endParaRPr lang="en-US"/>
          </a:p>
        </p:txBody>
      </p:sp>
      <p:sp>
        <p:nvSpPr>
          <p:cNvPr id="1397762" name="Rectangle 2"/>
          <p:cNvSpPr>
            <a:spLocks noGrp="1" noRot="1" noChangeAspect="1" noChangeArrowheads="1" noTextEdit="1"/>
          </p:cNvSpPr>
          <p:nvPr>
            <p:ph type="sldImg"/>
          </p:nvPr>
        </p:nvSpPr>
        <p:spPr>
          <a:xfrm>
            <a:off x="-1798638" y="1174750"/>
            <a:ext cx="10423526" cy="7818438"/>
          </a:xfrm>
          <a:ln/>
        </p:spPr>
      </p:sp>
      <p:sp>
        <p:nvSpPr>
          <p:cNvPr id="1397763" name="Rectangle 3"/>
          <p:cNvSpPr>
            <a:spLocks noGrp="1" noChangeArrowheads="1"/>
          </p:cNvSpPr>
          <p:nvPr>
            <p:ph type="body" idx="1"/>
          </p:nvPr>
        </p:nvSpPr>
        <p:spPr>
          <a:xfrm>
            <a:off x="820738" y="333376"/>
            <a:ext cx="5842000" cy="9871075"/>
          </a:xfrm>
        </p:spPr>
        <p:txBody>
          <a:bodyPr/>
          <a:lstStyle/>
          <a:p>
            <a:pPr>
              <a:spcAft>
                <a:spcPct val="50000"/>
              </a:spcAft>
              <a:buFontTx/>
              <a:buChar char="•"/>
            </a:pPr>
            <a:r>
              <a:rPr lang="en-US" sz="1700"/>
              <a:t>So the research question here is </a:t>
            </a:r>
          </a:p>
          <a:p>
            <a:pPr lvl="1">
              <a:spcAft>
                <a:spcPct val="50000"/>
              </a:spcAft>
              <a:buFontTx/>
              <a:buChar char="•"/>
            </a:pPr>
            <a:r>
              <a:rPr lang="en-US" sz="1400"/>
              <a:t>whether (and how) demand uncertainty impacts consumer choice between three-part tariffs (DEMAND = USAGE)</a:t>
            </a:r>
          </a:p>
          <a:p>
            <a:pPr lvl="1">
              <a:spcAft>
                <a:spcPct val="50000"/>
              </a:spcAft>
              <a:buFontTx/>
              <a:buChar char="•"/>
            </a:pPr>
            <a:r>
              <a:rPr lang="en-US" sz="1400"/>
              <a:t>And what the effect of this demand uncertainty is on consumer surplus and provider revenue UNDER THREE-PART TARIFFS</a:t>
            </a:r>
          </a:p>
          <a:p>
            <a:pPr lvl="1">
              <a:spcAft>
                <a:spcPct val="50000"/>
              </a:spcAft>
              <a:buFontTx/>
              <a:buChar char="•"/>
            </a:pPr>
            <a:endParaRPr lang="en-US" sz="1400"/>
          </a:p>
          <a:p>
            <a:pPr>
              <a:spcAft>
                <a:spcPct val="50000"/>
              </a:spcAft>
              <a:buFontTx/>
              <a:buChar char="•"/>
            </a:pPr>
            <a:r>
              <a:rPr lang="en-US" sz="1800"/>
              <a:t>Even though there is a lot of plans like this it is turns out, that this is not well studied</a:t>
            </a:r>
          </a:p>
          <a:p>
            <a:pPr lvl="1">
              <a:spcAft>
                <a:spcPct val="50000"/>
              </a:spcAft>
              <a:buFontTx/>
              <a:buChar char="•"/>
            </a:pPr>
            <a:endParaRPr lang="en-US" sz="1400"/>
          </a:p>
          <a:p>
            <a:pPr>
              <a:spcAft>
                <a:spcPct val="50000"/>
              </a:spcAft>
              <a:buFontTx/>
              <a:buChar char="•"/>
            </a:pPr>
            <a:r>
              <a:rPr lang="en-US" sz="1700"/>
              <a:t>You might ask – well, why is this relevant, why care about it</a:t>
            </a:r>
          </a:p>
          <a:p>
            <a:pPr lvl="1">
              <a:spcAft>
                <a:spcPct val="50000"/>
              </a:spcAft>
              <a:buFontTx/>
              <a:buChar char="•"/>
            </a:pPr>
            <a:r>
              <a:rPr lang="en-US" sz="1400"/>
              <a:t>First, understanding consumer behavior helps firms to set prices (potentially also segment along usage uncertainty, not only usage level)</a:t>
            </a:r>
          </a:p>
          <a:p>
            <a:pPr lvl="1">
              <a:spcAft>
                <a:spcPct val="50000"/>
              </a:spcAft>
              <a:buFontTx/>
              <a:buChar char="•"/>
            </a:pPr>
            <a:r>
              <a:rPr lang="en-US" sz="1400"/>
              <a:t>Regulators to monitor firms’ pricing behavior</a:t>
            </a:r>
          </a:p>
          <a:p>
            <a:pPr lvl="1">
              <a:spcAft>
                <a:spcPct val="50000"/>
              </a:spcAft>
              <a:buFontTx/>
              <a:buChar char="•"/>
            </a:pPr>
            <a:r>
              <a:rPr lang="en-US" sz="1400"/>
              <a:t>Researchers to understand why three-part tariffs are so common</a:t>
            </a:r>
          </a:p>
          <a:p>
            <a:pPr>
              <a:spcAft>
                <a:spcPct val="50000"/>
              </a:spcAft>
              <a:buFontTx/>
              <a:buChar char="•"/>
            </a:pPr>
            <a:endParaRPr lang="en-US" sz="1700"/>
          </a:p>
          <a:p>
            <a:pPr>
              <a:spcAft>
                <a:spcPct val="50000"/>
              </a:spcAft>
              <a:buFontTx/>
              <a:buChar char="•"/>
            </a:pPr>
            <a:r>
              <a:rPr lang="en-US" sz="1700"/>
              <a:t>I will now set out to</a:t>
            </a:r>
          </a:p>
          <a:p>
            <a:pPr lvl="1">
              <a:spcAft>
                <a:spcPct val="50000"/>
              </a:spcAft>
              <a:buFontTx/>
              <a:buChar char="•"/>
            </a:pPr>
            <a:r>
              <a:rPr lang="en-US" sz="1300"/>
              <a:t>First, give an intuitive explanation</a:t>
            </a:r>
          </a:p>
          <a:p>
            <a:pPr lvl="1">
              <a:spcAft>
                <a:spcPct val="50000"/>
              </a:spcAft>
              <a:buFontTx/>
              <a:buChar char="•"/>
            </a:pPr>
            <a:r>
              <a:rPr lang="en-US" sz="1300"/>
              <a:t>Then, introduce my data and a model</a:t>
            </a:r>
          </a:p>
          <a:p>
            <a:pPr lvl="1">
              <a:spcAft>
                <a:spcPct val="50000"/>
              </a:spcAft>
              <a:buFontTx/>
              <a:buChar char="•"/>
            </a:pPr>
            <a:r>
              <a:rPr lang="en-US" sz="1300"/>
              <a:t>Last, show empirical results that show the role of uncertainty</a:t>
            </a:r>
          </a:p>
          <a:p>
            <a:pPr>
              <a:buFontTx/>
              <a:buChar char="•"/>
            </a:pPr>
            <a:endParaRPr lang="de-DE" sz="1800"/>
          </a:p>
          <a:p>
            <a:pPr lvl="1">
              <a:buFontTx/>
              <a:buChar char="•"/>
            </a:pPr>
            <a:endParaRPr lang="de-DE" sz="1400"/>
          </a:p>
        </p:txBody>
      </p:sp>
    </p:spTree>
    <p:extLst>
      <p:ext uri="{BB962C8B-B14F-4D97-AF65-F5344CB8AC3E}">
        <p14:creationId xmlns:p14="http://schemas.microsoft.com/office/powerpoint/2010/main" val="4056606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356" name="Picture 1068" descr="McK_logotype_pos_black_small"/>
          <p:cNvPicPr>
            <a:picLocks noChangeAspect="1" noChangeArrowheads="1"/>
          </p:cNvPicPr>
          <p:nvPr userDrawn="1"/>
        </p:nvPicPr>
        <p:blipFill>
          <a:blip r:embed="rId3" cstate="print"/>
          <a:srcRect/>
          <a:stretch>
            <a:fillRect/>
          </a:stretch>
        </p:blipFill>
        <p:spPr bwMode="auto">
          <a:xfrm>
            <a:off x="6388100" y="576263"/>
            <a:ext cx="2054225" cy="225425"/>
          </a:xfrm>
          <a:prstGeom prst="rect">
            <a:avLst/>
          </a:prstGeom>
          <a:noFill/>
        </p:spPr>
      </p:pic>
      <p:sp>
        <p:nvSpPr>
          <p:cNvPr id="13316" name="doc id"/>
          <p:cNvSpPr>
            <a:spLocks noGrp="1" noChangeArrowheads="1"/>
          </p:cNvSpPr>
          <p:nvPr>
            <p:ph type="ftr" sz="quarter" idx="3"/>
          </p:nvPr>
        </p:nvSpPr>
        <p:spPr/>
        <p:txBody>
          <a:bodyPr/>
          <a:lstStyle>
            <a:lvl1pPr>
              <a:defRPr/>
            </a:lvl1pPr>
          </a:lstStyle>
          <a:p>
            <a:endParaRPr lang="de-DE"/>
          </a:p>
        </p:txBody>
      </p:sp>
      <p:sp>
        <p:nvSpPr>
          <p:cNvPr id="13314" name="Rectangle 1026"/>
          <p:cNvSpPr>
            <a:spLocks noGrp="1" noChangeArrowheads="1"/>
          </p:cNvSpPr>
          <p:nvPr>
            <p:ph type="ctrTitle"/>
          </p:nvPr>
        </p:nvSpPr>
        <p:spPr>
          <a:xfrm>
            <a:off x="2693988" y="2757488"/>
            <a:ext cx="5129212" cy="365125"/>
          </a:xfrm>
        </p:spPr>
        <p:txBody>
          <a:bodyPr/>
          <a:lstStyle>
            <a:lvl1pPr>
              <a:defRPr sz="2400" b="0">
                <a:solidFill>
                  <a:schemeClr val="tx1"/>
                </a:solidFill>
              </a:defRPr>
            </a:lvl1pPr>
          </a:lstStyle>
          <a:p>
            <a:r>
              <a:rPr lang="en-US"/>
              <a:t>Click to edit Master title style</a:t>
            </a:r>
          </a:p>
        </p:txBody>
      </p:sp>
      <p:sp>
        <p:nvSpPr>
          <p:cNvPr id="13315" name="Rectangle 1027"/>
          <p:cNvSpPr>
            <a:spLocks noGrp="1" noChangeArrowheads="1"/>
          </p:cNvSpPr>
          <p:nvPr>
            <p:ph type="subTitle" idx="1"/>
          </p:nvPr>
        </p:nvSpPr>
        <p:spPr>
          <a:xfrm>
            <a:off x="2693988" y="3962400"/>
            <a:ext cx="5129212" cy="212725"/>
          </a:xfrm>
        </p:spPr>
        <p:txBody>
          <a:bodyPr/>
          <a:lstStyle>
            <a:lvl1pPr>
              <a:defRPr sz="1400"/>
            </a:lvl1pPr>
          </a:lstStyle>
          <a:p>
            <a:r>
              <a:rPr lang="en-US"/>
              <a:t>Click to edit Master subtitle style</a:t>
            </a:r>
          </a:p>
        </p:txBody>
      </p:sp>
      <p:grpSp>
        <p:nvGrpSpPr>
          <p:cNvPr id="13354" name="McK Title Elements"/>
          <p:cNvGrpSpPr>
            <a:grpSpLocks/>
          </p:cNvGrpSpPr>
          <p:nvPr/>
        </p:nvGrpSpPr>
        <p:grpSpPr bwMode="auto">
          <a:xfrm>
            <a:off x="2693988" y="2182813"/>
            <a:ext cx="5129212" cy="4602162"/>
            <a:chOff x="1663" y="1348"/>
            <a:chExt cx="3167" cy="2841"/>
          </a:xfrm>
        </p:grpSpPr>
        <p:sp>
          <p:nvSpPr>
            <p:cNvPr id="13331" name="McK Confidential" hidden="1"/>
            <p:cNvSpPr txBox="1">
              <a:spLocks noChangeArrowheads="1"/>
            </p:cNvSpPr>
            <p:nvPr userDrawn="1"/>
          </p:nvSpPr>
          <p:spPr bwMode="auto">
            <a:xfrm>
              <a:off x="1663" y="1348"/>
              <a:ext cx="936"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VERTRAULICH</a:t>
              </a:r>
            </a:p>
          </p:txBody>
        </p:sp>
        <p:sp>
          <p:nvSpPr>
            <p:cNvPr id="13332" name="McK Document" hidden="1"/>
            <p:cNvSpPr txBox="1">
              <a:spLocks noChangeArrowheads="1"/>
            </p:cNvSpPr>
            <p:nvPr userDrawn="1"/>
          </p:nvSpPr>
          <p:spPr bwMode="auto">
            <a:xfrm>
              <a:off x="1663" y="3049"/>
              <a:ext cx="3167"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Dokument</a:t>
              </a:r>
            </a:p>
          </p:txBody>
        </p:sp>
        <p:sp>
          <p:nvSpPr>
            <p:cNvPr id="13333" name="McK Date" hidden="1"/>
            <p:cNvSpPr txBox="1">
              <a:spLocks noChangeArrowheads="1"/>
            </p:cNvSpPr>
            <p:nvPr userDrawn="1"/>
          </p:nvSpPr>
          <p:spPr bwMode="auto">
            <a:xfrm>
              <a:off x="1663" y="3216"/>
              <a:ext cx="3167"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Date</a:t>
              </a:r>
            </a:p>
          </p:txBody>
        </p:sp>
        <p:sp>
          <p:nvSpPr>
            <p:cNvPr id="13334" name="McK Disclaimer" hidden="1"/>
            <p:cNvSpPr>
              <a:spLocks noChangeArrowheads="1"/>
            </p:cNvSpPr>
            <p:nvPr userDrawn="1">
              <p:custDataLst>
                <p:tags r:id="rId1"/>
              </p:custDataLst>
            </p:nvPr>
          </p:nvSpPr>
          <p:spPr bwMode="auto">
            <a:xfrm>
              <a:off x="1663" y="3673"/>
              <a:ext cx="2970" cy="516"/>
            </a:xfrm>
            <a:prstGeom prst="rect">
              <a:avLst/>
            </a:prstGeom>
            <a:noFill/>
            <a:ln w="9525">
              <a:noFill/>
              <a:miter lim="800000"/>
              <a:headEnd/>
              <a:tailEnd/>
            </a:ln>
            <a:effectLst/>
          </p:spPr>
          <p:txBody>
            <a:bodyPr lIns="0" tIns="0" rIns="0" bIns="0">
              <a:spAutoFit/>
            </a:bodyPr>
            <a:lstStyle/>
            <a:p>
              <a:pPr algn="l" defTabSz="820738" eaLnBrk="0" hangingPunct="0">
                <a:spcBef>
                  <a:spcPct val="0"/>
                </a:spcBef>
              </a:pPr>
              <a:r>
                <a:rPr lang="en-US" sz="900" b="0"/>
                <a:t>Dieser Bericht ist ausschließlich für Mitarbeiter des Klienten bestimmt. Die Verteilung, Zitierung und Vervielfältigung – auch auszugsweise – zum Zwecke der Weitergabe an </a:t>
              </a:r>
              <a:br>
                <a:rPr lang="en-US" sz="900" b="0"/>
              </a:br>
              <a:r>
                <a:rPr lang="en-US" sz="900" b="0"/>
                <a:t>Dritte ist nur mit vorheriger schriftlicher Zustimmung von McKinsey &amp; Company gestattet.</a:t>
              </a:r>
              <a:br>
                <a:rPr lang="en-US" sz="900" b="0"/>
              </a:br>
              <a:r>
                <a:rPr lang="en-US" sz="900" b="0"/>
                <a:t>Die hier zusammengefassten Texte und Grafiken wurden von McKinsey &amp; Company im Rahmen einer Präsentation eingesetzt; sie stellen keine vollständige Dokumentation der Veranstaltung dar.</a:t>
              </a:r>
            </a:p>
          </p:txBody>
        </p:sp>
      </p:grpSp>
      <p:sp>
        <p:nvSpPr>
          <p:cNvPr id="13348" name="Rectangle 1060"/>
          <p:cNvSpPr>
            <a:spLocks noChangeArrowheads="1"/>
          </p:cNvSpPr>
          <p:nvPr userDrawn="1"/>
        </p:nvSpPr>
        <p:spPr bwMode="auto">
          <a:xfrm>
            <a:off x="6388100" y="933450"/>
            <a:ext cx="1419225" cy="138113"/>
          </a:xfrm>
          <a:prstGeom prst="rect">
            <a:avLst/>
          </a:prstGeom>
          <a:noFill/>
          <a:ln w="9525">
            <a:noFill/>
            <a:miter lim="800000"/>
            <a:headEnd/>
            <a:tailEnd/>
          </a:ln>
          <a:effectLst/>
        </p:spPr>
        <p:txBody>
          <a:bodyPr lIns="0" tIns="0" rIns="0" bIns="0">
            <a:spAutoFit/>
          </a:bodyPr>
          <a:lstStyle/>
          <a:p>
            <a:pPr algn="l" defTabSz="933450" eaLnBrk="0" hangingPunct="0">
              <a:spcBef>
                <a:spcPct val="0"/>
              </a:spcBef>
            </a:pPr>
            <a:r>
              <a:rPr lang="en-US" sz="900" dirty="0" smtClean="0"/>
              <a:t>Copyright </a:t>
            </a:r>
            <a:r>
              <a:rPr lang="en-US" sz="900" dirty="0"/>
              <a:t>2001</a:t>
            </a:r>
          </a:p>
        </p:txBody>
      </p:sp>
    </p:spTree>
  </p:cSld>
  <p:clrMapOvr>
    <a:masterClrMapping/>
  </p:clrMapOvr>
  <p:transition>
    <p:zoom/>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85B83814-E2BB-4C8E-909A-7E1DD120FB07}" type="slidenum">
              <a:rPr lang="en-US"/>
              <a:pPr/>
              <a:t>‹#›</a:t>
            </a:fld>
            <a:endParaRPr lang="en-US"/>
          </a:p>
        </p:txBody>
      </p:sp>
    </p:spTree>
  </p:cSld>
  <p:clrMapOvr>
    <a:masterClrMapping/>
  </p:clrMapOvr>
  <p:transition>
    <p:zoom/>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8300" y="234950"/>
            <a:ext cx="2197100" cy="228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2238" y="234950"/>
            <a:ext cx="6443662" cy="228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6B7789B0-8D61-4C00-B7AC-CF8C22530C96}" type="slidenum">
              <a:rPr lang="en-US"/>
              <a:pPr/>
              <a:t>‹#›</a:t>
            </a:fld>
            <a:endParaRPr lang="en-US"/>
          </a:p>
        </p:txBody>
      </p:sp>
    </p:spTree>
  </p:cSld>
  <p:clrMapOvr>
    <a:masterClrMapping/>
  </p:clrMapOvr>
  <p:transition>
    <p:zoom/>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2238" y="234950"/>
            <a:ext cx="8793162" cy="2889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22238" y="1298575"/>
            <a:ext cx="8793162" cy="1222375"/>
          </a:xfrm>
        </p:spPr>
        <p:txBody>
          <a:bodyPr/>
          <a:lstStyle/>
          <a:p>
            <a:endParaRPr lang="en-US"/>
          </a:p>
        </p:txBody>
      </p:sp>
      <p:sp>
        <p:nvSpPr>
          <p:cNvPr id="4" name="Footer Placeholder 3"/>
          <p:cNvSpPr>
            <a:spLocks noGrp="1"/>
          </p:cNvSpPr>
          <p:nvPr>
            <p:ph type="ftr" sz="quarter" idx="10"/>
          </p:nvPr>
        </p:nvSpPr>
        <p:spPr>
          <a:xfrm>
            <a:off x="8620125" y="36513"/>
            <a:ext cx="295275" cy="122237"/>
          </a:xfrm>
        </p:spPr>
        <p:txBody>
          <a:bodyPr/>
          <a:lstStyle>
            <a:lvl1pPr>
              <a:defRPr/>
            </a:lvl1pPr>
          </a:lstStyle>
          <a:p>
            <a:endParaRPr lang="de-DE"/>
          </a:p>
        </p:txBody>
      </p:sp>
      <p:sp>
        <p:nvSpPr>
          <p:cNvPr id="5" name="Slide Number Placeholder 4"/>
          <p:cNvSpPr>
            <a:spLocks noGrp="1"/>
          </p:cNvSpPr>
          <p:nvPr>
            <p:ph type="sldNum" sz="quarter" idx="11"/>
          </p:nvPr>
        </p:nvSpPr>
        <p:spPr>
          <a:xfrm>
            <a:off x="7010400" y="6643688"/>
            <a:ext cx="1905000" cy="182562"/>
          </a:xfrm>
        </p:spPr>
        <p:txBody>
          <a:bodyPr/>
          <a:lstStyle>
            <a:lvl1pPr>
              <a:defRPr/>
            </a:lvl1pPr>
          </a:lstStyle>
          <a:p>
            <a:fld id="{668D8EAB-A523-4BEE-BF0C-2861E70A5951}" type="slidenum">
              <a:rPr lang="en-US"/>
              <a:pPr/>
              <a:t>‹#›</a:t>
            </a:fld>
            <a:endParaRPr lang="en-US"/>
          </a:p>
        </p:txBody>
      </p:sp>
    </p:spTree>
  </p:cSld>
  <p:clrMapOvr>
    <a:masterClrMapping/>
  </p:clrMapOvr>
  <p:transition>
    <p:zoom/>
    <p:sndAc>
      <p:end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F03E32A1-09B7-4C1C-B0A0-08163D90A171}" type="slidenum">
              <a:rPr lang="en-US"/>
              <a:pPr/>
              <a:t>‹#›</a:t>
            </a:fld>
            <a:endParaRPr lang="en-US"/>
          </a:p>
        </p:txBody>
      </p:sp>
    </p:spTree>
  </p:cSld>
  <p:clrMapOvr>
    <a:masterClrMapping/>
  </p:clrMapOvr>
  <p:transition>
    <p:zoom/>
    <p:sndAc>
      <p:end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681C0EFA-C03E-4277-874F-29949C03C9E4}" type="slidenum">
              <a:rPr lang="en-US"/>
              <a:pPr/>
              <a:t>‹#›</a:t>
            </a:fld>
            <a:endParaRPr lang="en-US"/>
          </a:p>
        </p:txBody>
      </p:sp>
    </p:spTree>
  </p:cSld>
  <p:clrMapOvr>
    <a:masterClrMapping/>
  </p:clrMapOvr>
  <p:transition>
    <p:zoom/>
    <p:sndAc>
      <p:end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2238" y="1298575"/>
            <a:ext cx="4319587"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4225" y="1298575"/>
            <a:ext cx="4321175"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F1B3DFF9-4B26-4D27-939B-7CB3FE961A9D}" type="slidenum">
              <a:rPr lang="en-US"/>
              <a:pPr/>
              <a:t>‹#›</a:t>
            </a:fld>
            <a:endParaRPr lang="en-US"/>
          </a:p>
        </p:txBody>
      </p:sp>
    </p:spTree>
  </p:cSld>
  <p:clrMapOvr>
    <a:masterClrMapping/>
  </p:clrMapOvr>
  <p:transition>
    <p:zoom/>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de-DE"/>
          </a:p>
        </p:txBody>
      </p:sp>
      <p:sp>
        <p:nvSpPr>
          <p:cNvPr id="8" name="Slide Number Placeholder 7"/>
          <p:cNvSpPr>
            <a:spLocks noGrp="1"/>
          </p:cNvSpPr>
          <p:nvPr>
            <p:ph type="sldNum" sz="quarter" idx="11"/>
          </p:nvPr>
        </p:nvSpPr>
        <p:spPr/>
        <p:txBody>
          <a:bodyPr/>
          <a:lstStyle>
            <a:lvl1pPr>
              <a:defRPr/>
            </a:lvl1pPr>
          </a:lstStyle>
          <a:p>
            <a:fld id="{D8F87C05-814A-4A76-8BCF-90A1C3499E1A}" type="slidenum">
              <a:rPr lang="en-US"/>
              <a:pPr/>
              <a:t>‹#›</a:t>
            </a:fld>
            <a:endParaRPr lang="en-US"/>
          </a:p>
        </p:txBody>
      </p:sp>
    </p:spTree>
  </p:cSld>
  <p:clrMapOvr>
    <a:masterClrMapping/>
  </p:clrMapOvr>
  <p:transition>
    <p:zoom/>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de-DE"/>
          </a:p>
        </p:txBody>
      </p:sp>
      <p:sp>
        <p:nvSpPr>
          <p:cNvPr id="4" name="Slide Number Placeholder 3"/>
          <p:cNvSpPr>
            <a:spLocks noGrp="1"/>
          </p:cNvSpPr>
          <p:nvPr>
            <p:ph type="sldNum" sz="quarter" idx="11"/>
          </p:nvPr>
        </p:nvSpPr>
        <p:spPr/>
        <p:txBody>
          <a:bodyPr/>
          <a:lstStyle>
            <a:lvl1pPr>
              <a:defRPr/>
            </a:lvl1pPr>
          </a:lstStyle>
          <a:p>
            <a:fld id="{5AB9A6F1-46A1-49F9-A22A-C5D2EC32C5E2}" type="slidenum">
              <a:rPr lang="en-US"/>
              <a:pPr/>
              <a:t>‹#›</a:t>
            </a:fld>
            <a:endParaRPr lang="en-US"/>
          </a:p>
        </p:txBody>
      </p:sp>
    </p:spTree>
  </p:cSld>
  <p:clrMapOvr>
    <a:masterClrMapping/>
  </p:clrMapOvr>
  <p:transition>
    <p:zoom/>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de-DE"/>
          </a:p>
        </p:txBody>
      </p:sp>
      <p:sp>
        <p:nvSpPr>
          <p:cNvPr id="3" name="Slide Number Placeholder 2"/>
          <p:cNvSpPr>
            <a:spLocks noGrp="1"/>
          </p:cNvSpPr>
          <p:nvPr>
            <p:ph type="sldNum" sz="quarter" idx="11"/>
          </p:nvPr>
        </p:nvSpPr>
        <p:spPr/>
        <p:txBody>
          <a:bodyPr/>
          <a:lstStyle>
            <a:lvl1pPr>
              <a:defRPr/>
            </a:lvl1pPr>
          </a:lstStyle>
          <a:p>
            <a:fld id="{FEDFAEEB-3857-405E-A1A7-BCE9084F7069}" type="slidenum">
              <a:rPr lang="en-US"/>
              <a:pPr/>
              <a:t>‹#›</a:t>
            </a:fld>
            <a:endParaRPr lang="en-US"/>
          </a:p>
        </p:txBody>
      </p:sp>
    </p:spTree>
  </p:cSld>
  <p:clrMapOvr>
    <a:masterClrMapping/>
  </p:clrMapOvr>
  <p:transition>
    <p:zoom/>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C7135052-BAF0-44EF-919D-CC86BAD73BBF}" type="slidenum">
              <a:rPr lang="en-US"/>
              <a:pPr/>
              <a:t>‹#›</a:t>
            </a:fld>
            <a:endParaRPr lang="en-US"/>
          </a:p>
        </p:txBody>
      </p:sp>
    </p:spTree>
  </p:cSld>
  <p:clrMapOvr>
    <a:masterClrMapping/>
  </p:clrMapOvr>
  <p:transition>
    <p:zoom/>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2301E792-D8C7-4C32-B22F-51D2B1A07AA1}" type="slidenum">
              <a:rPr lang="en-US"/>
              <a:pPr/>
              <a:t>‹#›</a:t>
            </a:fld>
            <a:endParaRPr lang="en-US"/>
          </a:p>
        </p:txBody>
      </p:sp>
    </p:spTree>
  </p:cSld>
  <p:clrMapOvr>
    <a:masterClrMapping/>
  </p:clrMapOvr>
  <p:transition>
    <p:zoom/>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doc id"/>
          <p:cNvSpPr>
            <a:spLocks noGrp="1" noChangeArrowheads="1"/>
          </p:cNvSpPr>
          <p:nvPr>
            <p:ph type="ftr" sz="quarter" idx="3"/>
          </p:nvPr>
        </p:nvSpPr>
        <p:spPr bwMode="auto">
          <a:xfrm>
            <a:off x="8620125" y="36513"/>
            <a:ext cx="295275" cy="122237"/>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r" defTabSz="912813">
              <a:spcBef>
                <a:spcPct val="0"/>
              </a:spcBef>
              <a:defRPr sz="800" b="0">
                <a:solidFill>
                  <a:srgbClr val="000000"/>
                </a:solidFill>
              </a:defRPr>
            </a:lvl1pPr>
          </a:lstStyle>
          <a:p>
            <a:endParaRPr lang="de-DE"/>
          </a:p>
        </p:txBody>
      </p:sp>
      <p:sp>
        <p:nvSpPr>
          <p:cNvPr id="1030" name="pg num"/>
          <p:cNvSpPr>
            <a:spLocks noGrp="1" noChangeArrowheads="1"/>
          </p:cNvSpPr>
          <p:nvPr>
            <p:ph type="sldNum" sz="quarter" idx="4"/>
          </p:nvPr>
        </p:nvSpPr>
        <p:spPr bwMode="auto">
          <a:xfrm>
            <a:off x="7010400" y="6643688"/>
            <a:ext cx="1905000" cy="18256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defTabSz="912813">
              <a:spcBef>
                <a:spcPct val="0"/>
              </a:spcBef>
              <a:defRPr sz="1200" b="0">
                <a:solidFill>
                  <a:srgbClr val="000000"/>
                </a:solidFill>
              </a:defRPr>
            </a:lvl1pPr>
          </a:lstStyle>
          <a:p>
            <a:fld id="{1CDDB7EC-155D-49CB-98A3-52828F384662}" type="slidenum">
              <a:rPr lang="en-US"/>
              <a:pPr/>
              <a:t>‹#›</a:t>
            </a:fld>
            <a:endParaRPr lang="en-US"/>
          </a:p>
        </p:txBody>
      </p:sp>
      <p:sp>
        <p:nvSpPr>
          <p:cNvPr id="1026" name="Rectangle 2"/>
          <p:cNvSpPr>
            <a:spLocks noGrp="1" noChangeArrowheads="1"/>
          </p:cNvSpPr>
          <p:nvPr>
            <p:ph type="title"/>
          </p:nvPr>
        </p:nvSpPr>
        <p:spPr bwMode="auto">
          <a:xfrm>
            <a:off x="122238" y="234950"/>
            <a:ext cx="8793162" cy="28892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122238" y="1298575"/>
            <a:ext cx="8793162" cy="122237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96" name="McK Slide Elements"/>
          <p:cNvGrpSpPr>
            <a:grpSpLocks/>
          </p:cNvGrpSpPr>
          <p:nvPr/>
        </p:nvGrpSpPr>
        <p:grpSpPr bwMode="auto">
          <a:xfrm>
            <a:off x="122238" y="542925"/>
            <a:ext cx="8793162" cy="6288088"/>
            <a:chOff x="77" y="342"/>
            <a:chExt cx="5539" cy="3961"/>
          </a:xfrm>
        </p:grpSpPr>
        <p:sp>
          <p:nvSpPr>
            <p:cNvPr id="1032" name="McK Measure" hidden="1"/>
            <p:cNvSpPr txBox="1">
              <a:spLocks noChangeArrowheads="1"/>
            </p:cNvSpPr>
            <p:nvPr userDrawn="1"/>
          </p:nvSpPr>
          <p:spPr bwMode="auto">
            <a:xfrm>
              <a:off x="77" y="342"/>
              <a:ext cx="5539" cy="157"/>
            </a:xfrm>
            <a:prstGeom prst="rect">
              <a:avLst/>
            </a:prstGeom>
            <a:noFill/>
            <a:ln w="9525">
              <a:noFill/>
              <a:miter lim="800000"/>
              <a:headEnd/>
              <a:tailEnd/>
            </a:ln>
            <a:effectLst/>
          </p:spPr>
          <p:txBody>
            <a:bodyPr lIns="0" tIns="0" rIns="0" bIns="0">
              <a:spAutoFit/>
            </a:bodyPr>
            <a:lstStyle/>
            <a:p>
              <a:pPr algn="l" defTabSz="912813">
                <a:spcBef>
                  <a:spcPct val="0"/>
                </a:spcBef>
              </a:pPr>
              <a:r>
                <a:rPr lang="en-US" b="0"/>
                <a:t>Unit of measure</a:t>
              </a:r>
            </a:p>
          </p:txBody>
        </p:sp>
        <p:sp>
          <p:nvSpPr>
            <p:cNvPr id="1033" name="McK Footnote" hidden="1"/>
            <p:cNvSpPr txBox="1">
              <a:spLocks noChangeArrowheads="1"/>
            </p:cNvSpPr>
            <p:nvPr userDrawn="1"/>
          </p:nvSpPr>
          <p:spPr bwMode="auto">
            <a:xfrm>
              <a:off x="81" y="4045"/>
              <a:ext cx="5249" cy="258"/>
            </a:xfrm>
            <a:prstGeom prst="rect">
              <a:avLst/>
            </a:prstGeom>
            <a:noFill/>
            <a:ln w="9525">
              <a:noFill/>
              <a:miter lim="800000"/>
              <a:headEnd/>
              <a:tailEnd/>
            </a:ln>
            <a:effectLst/>
          </p:spPr>
          <p:txBody>
            <a:bodyPr lIns="0" tIns="0" rIns="0" bIns="0">
              <a:spAutoFit/>
            </a:bodyPr>
            <a:lstStyle/>
            <a:p>
              <a:pPr marL="585788" indent="-585788" algn="l" defTabSz="912813">
                <a:spcBef>
                  <a:spcPct val="0"/>
                </a:spcBef>
                <a:tabLst>
                  <a:tab pos="544513" algn="r"/>
                </a:tabLst>
              </a:pPr>
              <a:r>
                <a:rPr lang="en-US" sz="1200" b="0">
                  <a:solidFill>
                    <a:srgbClr val="000000"/>
                  </a:solidFill>
                </a:rPr>
                <a:t>	*	Footnote</a:t>
              </a:r>
            </a:p>
            <a:p>
              <a:pPr marL="585788" indent="-585788" algn="l" defTabSz="912813">
                <a:spcBef>
                  <a:spcPct val="20000"/>
                </a:spcBef>
                <a:tabLst>
                  <a:tab pos="544513" algn="r"/>
                </a:tabLst>
              </a:pPr>
              <a:r>
                <a:rPr lang="en-US" sz="1200" b="0">
                  <a:solidFill>
                    <a:srgbClr val="000000"/>
                  </a:solidFill>
                </a:rPr>
                <a:t>	Quelle:	Source</a:t>
              </a:r>
            </a:p>
          </p:txBody>
        </p:sp>
      </p:grpSp>
      <p:grpSp>
        <p:nvGrpSpPr>
          <p:cNvPr id="1082" name="McK Legende" hidden="1"/>
          <p:cNvGrpSpPr>
            <a:grpSpLocks/>
          </p:cNvGrpSpPr>
          <p:nvPr/>
        </p:nvGrpSpPr>
        <p:grpSpPr bwMode="auto">
          <a:xfrm>
            <a:off x="7839075" y="700088"/>
            <a:ext cx="1081088" cy="696912"/>
            <a:chOff x="4839" y="432"/>
            <a:chExt cx="668" cy="430"/>
          </a:xfrm>
        </p:grpSpPr>
        <p:sp>
          <p:nvSpPr>
            <p:cNvPr id="1067" name="Rectangle 43" hidden="1"/>
            <p:cNvSpPr>
              <a:spLocks noChangeArrowheads="1"/>
            </p:cNvSpPr>
            <p:nvPr/>
          </p:nvSpPr>
          <p:spPr bwMode="auto">
            <a:xfrm>
              <a:off x="4839" y="445"/>
              <a:ext cx="227" cy="113"/>
            </a:xfrm>
            <a:prstGeom prst="rect">
              <a:avLst/>
            </a:prstGeom>
            <a:solidFill>
              <a:schemeClr val="accent1"/>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sp>
          <p:nvSpPr>
            <p:cNvPr id="1068" name="Rectangle 44" hidden="1"/>
            <p:cNvSpPr>
              <a:spLocks noChangeArrowheads="1"/>
            </p:cNvSpPr>
            <p:nvPr/>
          </p:nvSpPr>
          <p:spPr bwMode="auto">
            <a:xfrm>
              <a:off x="5135" y="432"/>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69" name="Rectangle 45" hidden="1"/>
            <p:cNvSpPr>
              <a:spLocks noChangeArrowheads="1"/>
            </p:cNvSpPr>
            <p:nvPr/>
          </p:nvSpPr>
          <p:spPr bwMode="auto">
            <a:xfrm>
              <a:off x="5135" y="580"/>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70" name="Rectangle 46" hidden="1"/>
            <p:cNvSpPr>
              <a:spLocks noChangeArrowheads="1"/>
            </p:cNvSpPr>
            <p:nvPr/>
          </p:nvSpPr>
          <p:spPr bwMode="auto">
            <a:xfrm>
              <a:off x="5135" y="728"/>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71" name="Rectangle 47" hidden="1"/>
            <p:cNvSpPr>
              <a:spLocks noChangeArrowheads="1"/>
            </p:cNvSpPr>
            <p:nvPr/>
          </p:nvSpPr>
          <p:spPr bwMode="auto">
            <a:xfrm>
              <a:off x="4839" y="595"/>
              <a:ext cx="227" cy="113"/>
            </a:xfrm>
            <a:prstGeom prst="rect">
              <a:avLst/>
            </a:prstGeom>
            <a:solidFill>
              <a:schemeClr val="accent2"/>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sp>
          <p:nvSpPr>
            <p:cNvPr id="1072" name="Rectangle 48" hidden="1"/>
            <p:cNvSpPr>
              <a:spLocks noChangeArrowheads="1"/>
            </p:cNvSpPr>
            <p:nvPr/>
          </p:nvSpPr>
          <p:spPr bwMode="auto">
            <a:xfrm>
              <a:off x="4839" y="738"/>
              <a:ext cx="227" cy="113"/>
            </a:xfrm>
            <a:prstGeom prst="rect">
              <a:avLst/>
            </a:prstGeom>
            <a:solidFill>
              <a:schemeClr val="hlink"/>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zoom/>
    <p:sndAc>
      <p:endSnd/>
    </p:sndAc>
  </p:transition>
  <p:hf hdr="0" ftr="0" dt="0"/>
  <p:txStyles>
    <p:title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p:titleStyle>
    <p:bodyStyle>
      <a:lvl1pPr algn="l" defTabSz="912813" rtl="0" fontAlgn="base">
        <a:spcBef>
          <a:spcPct val="0"/>
        </a:spcBef>
        <a:spcAft>
          <a:spcPct val="0"/>
        </a:spcAft>
        <a:buSzPct val="120000"/>
        <a:defRPr sz="1600">
          <a:solidFill>
            <a:schemeClr val="tx1"/>
          </a:solidFill>
          <a:latin typeface="+mn-lt"/>
          <a:ea typeface="+mn-ea"/>
          <a:cs typeface="+mn-cs"/>
        </a:defRPr>
      </a:lvl1pPr>
      <a:lvl2pPr marL="147638" indent="-146050" algn="l" defTabSz="912813" rtl="0" fontAlgn="base">
        <a:spcBef>
          <a:spcPct val="0"/>
        </a:spcBef>
        <a:spcAft>
          <a:spcPct val="0"/>
        </a:spcAft>
        <a:buSzPct val="120000"/>
        <a:buChar char="•"/>
        <a:defRPr sz="1600">
          <a:solidFill>
            <a:schemeClr val="tx1"/>
          </a:solidFill>
          <a:latin typeface="+mn-lt"/>
        </a:defRPr>
      </a:lvl2pPr>
      <a:lvl3pPr marL="301625" indent="-152400" algn="l" defTabSz="912813" rtl="0" fontAlgn="base">
        <a:spcBef>
          <a:spcPct val="0"/>
        </a:spcBef>
        <a:spcAft>
          <a:spcPct val="0"/>
        </a:spcAft>
        <a:buChar char="–"/>
        <a:defRPr sz="1600">
          <a:solidFill>
            <a:schemeClr val="tx1"/>
          </a:solidFill>
          <a:latin typeface="+mn-lt"/>
        </a:defRPr>
      </a:lvl3pPr>
      <a:lvl4pPr marL="441325" indent="-138113" algn="l" defTabSz="912813" rtl="0" fontAlgn="base">
        <a:spcBef>
          <a:spcPct val="0"/>
        </a:spcBef>
        <a:spcAft>
          <a:spcPct val="0"/>
        </a:spcAft>
        <a:buSzPct val="89000"/>
        <a:buChar char="•"/>
        <a:defRPr sz="1600">
          <a:solidFill>
            <a:schemeClr val="tx1"/>
          </a:solidFill>
          <a:latin typeface="+mn-lt"/>
        </a:defRPr>
      </a:lvl4pPr>
      <a:lvl5pPr marL="593725" indent="-150813" algn="l" defTabSz="912813" rtl="0" fontAlgn="base">
        <a:spcBef>
          <a:spcPct val="0"/>
        </a:spcBef>
        <a:spcAft>
          <a:spcPct val="0"/>
        </a:spcAft>
        <a:buSzPct val="75000"/>
        <a:buChar char="–"/>
        <a:defRPr sz="1600">
          <a:solidFill>
            <a:schemeClr val="tx1"/>
          </a:solidFill>
          <a:latin typeface="+mn-lt"/>
        </a:defRPr>
      </a:lvl5pPr>
      <a:lvl6pPr marL="1050925" indent="-150813" algn="l" defTabSz="912813" rtl="0" fontAlgn="base">
        <a:spcBef>
          <a:spcPct val="0"/>
        </a:spcBef>
        <a:spcAft>
          <a:spcPct val="0"/>
        </a:spcAft>
        <a:buSzPct val="75000"/>
        <a:buChar char="–"/>
        <a:defRPr sz="1600">
          <a:solidFill>
            <a:schemeClr val="tx1"/>
          </a:solidFill>
          <a:latin typeface="+mn-lt"/>
        </a:defRPr>
      </a:lvl6pPr>
      <a:lvl7pPr marL="1508125" indent="-150813" algn="l" defTabSz="912813" rtl="0" fontAlgn="base">
        <a:spcBef>
          <a:spcPct val="0"/>
        </a:spcBef>
        <a:spcAft>
          <a:spcPct val="0"/>
        </a:spcAft>
        <a:buSzPct val="75000"/>
        <a:buChar char="–"/>
        <a:defRPr sz="1600">
          <a:solidFill>
            <a:schemeClr val="tx1"/>
          </a:solidFill>
          <a:latin typeface="+mn-lt"/>
        </a:defRPr>
      </a:lvl7pPr>
      <a:lvl8pPr marL="1965325" indent="-150813" algn="l" defTabSz="912813" rtl="0" fontAlgn="base">
        <a:spcBef>
          <a:spcPct val="0"/>
        </a:spcBef>
        <a:spcAft>
          <a:spcPct val="0"/>
        </a:spcAft>
        <a:buSzPct val="75000"/>
        <a:buChar char="–"/>
        <a:defRPr sz="1600">
          <a:solidFill>
            <a:schemeClr val="tx1"/>
          </a:solidFill>
          <a:latin typeface="+mn-lt"/>
        </a:defRPr>
      </a:lvl8pPr>
      <a:lvl9pPr marL="2422525" indent="-150813" algn="l" defTabSz="912813" rtl="0" fontAlgn="base">
        <a:spcBef>
          <a:spcPct val="0"/>
        </a:spcBef>
        <a:spcAft>
          <a:spcPct val="0"/>
        </a:spcAft>
        <a:buSzPct val="75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3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5.w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10.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0.wmf"/><Relationship Id="rId4" Type="http://schemas.openxmlformats.org/officeDocument/2006/relationships/oleObject" Target="../embeddings/oleObject5.bin"/></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3.wmf"/><Relationship Id="rId4"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1"/>
          </p:nvPr>
        </p:nvSpPr>
        <p:spPr/>
        <p:txBody>
          <a:bodyPr/>
          <a:lstStyle/>
          <a:p>
            <a:fld id="{46EFBA6B-8A48-446C-8018-7426BB72D1CE}" type="slidenum">
              <a:rPr lang="en-US"/>
              <a:pPr/>
              <a:t>0</a:t>
            </a:fld>
            <a:endParaRPr lang="en-US"/>
          </a:p>
        </p:txBody>
      </p:sp>
      <p:sp>
        <p:nvSpPr>
          <p:cNvPr id="1074178" name="Rectangle 2"/>
          <p:cNvSpPr>
            <a:spLocks noChangeArrowheads="1"/>
          </p:cNvSpPr>
          <p:nvPr/>
        </p:nvSpPr>
        <p:spPr bwMode="invGray">
          <a:xfrm>
            <a:off x="920069" y="886732"/>
            <a:ext cx="7308170" cy="5165725"/>
          </a:xfrm>
          <a:prstGeom prst="rect">
            <a:avLst/>
          </a:prstGeom>
          <a:gradFill rotWithShape="0">
            <a:gsLst>
              <a:gs pos="0">
                <a:schemeClr val="accent1"/>
              </a:gs>
              <a:gs pos="100000">
                <a:schemeClr val="accent1">
                  <a:gamma/>
                  <a:tint val="83529"/>
                  <a:invGamma/>
                </a:schemeClr>
              </a:gs>
            </a:gsLst>
            <a:lin ang="5400000" scaled="1"/>
          </a:gradFill>
          <a:ln w="9525">
            <a:noFill/>
            <a:miter lim="800000"/>
            <a:headEnd/>
            <a:tailEnd/>
          </a:ln>
          <a:effectLst/>
        </p:spPr>
        <p:txBody>
          <a:bodyPr wrap="none" lIns="93286" tIns="46643" rIns="93286" bIns="46643" anchor="ctr"/>
          <a:lstStyle/>
          <a:p>
            <a:pPr defTabSz="933450">
              <a:spcBef>
                <a:spcPct val="0"/>
              </a:spcBef>
            </a:pPr>
            <a:endParaRPr lang="de-DE" sz="1200" b="0"/>
          </a:p>
        </p:txBody>
      </p:sp>
      <p:sp>
        <p:nvSpPr>
          <p:cNvPr id="1074180" name="Rectangle 4"/>
          <p:cNvSpPr>
            <a:spLocks noChangeArrowheads="1"/>
          </p:cNvSpPr>
          <p:nvPr/>
        </p:nvSpPr>
        <p:spPr bwMode="auto">
          <a:xfrm>
            <a:off x="7331075" y="0"/>
            <a:ext cx="1611313" cy="219075"/>
          </a:xfrm>
          <a:prstGeom prst="rect">
            <a:avLst/>
          </a:prstGeom>
          <a:solidFill>
            <a:schemeClr val="bg1"/>
          </a:solidFill>
          <a:ln w="9525">
            <a:solidFill>
              <a:schemeClr val="bg1"/>
            </a:solidFill>
            <a:miter lim="800000"/>
            <a:headEnd/>
            <a:tailEnd/>
          </a:ln>
          <a:effectLst/>
        </p:spPr>
        <p:txBody>
          <a:bodyPr wrap="none" lIns="93286" tIns="46643" rIns="93286" bIns="46643" anchor="ctr"/>
          <a:lstStyle/>
          <a:p>
            <a:pPr defTabSz="933450">
              <a:spcBef>
                <a:spcPct val="0"/>
              </a:spcBef>
            </a:pPr>
            <a:endParaRPr lang="de-DE" sz="1200" b="0"/>
          </a:p>
        </p:txBody>
      </p:sp>
      <p:sp>
        <p:nvSpPr>
          <p:cNvPr id="1074181" name="Rectangle 5"/>
          <p:cNvSpPr>
            <a:spLocks noChangeArrowheads="1"/>
          </p:cNvSpPr>
          <p:nvPr/>
        </p:nvSpPr>
        <p:spPr bwMode="auto">
          <a:xfrm>
            <a:off x="8348663" y="6567488"/>
            <a:ext cx="795337" cy="290512"/>
          </a:xfrm>
          <a:prstGeom prst="rect">
            <a:avLst/>
          </a:prstGeom>
          <a:solidFill>
            <a:schemeClr val="bg1"/>
          </a:solidFill>
          <a:ln w="9525">
            <a:noFill/>
            <a:miter lim="800000"/>
            <a:headEnd/>
            <a:tailEnd/>
          </a:ln>
          <a:effectLst/>
        </p:spPr>
        <p:txBody>
          <a:bodyPr wrap="none" anchor="ctr"/>
          <a:lstStyle/>
          <a:p>
            <a:endParaRPr lang="en-US"/>
          </a:p>
        </p:txBody>
      </p:sp>
      <p:sp>
        <p:nvSpPr>
          <p:cNvPr id="10" name="Rectangle 7"/>
          <p:cNvSpPr>
            <a:spLocks noChangeArrowheads="1"/>
          </p:cNvSpPr>
          <p:nvPr>
            <p:custDataLst>
              <p:tags r:id="rId1"/>
            </p:custDataLst>
          </p:nvPr>
        </p:nvSpPr>
        <p:spPr bwMode="auto">
          <a:xfrm>
            <a:off x="1034453" y="4418719"/>
            <a:ext cx="6100762" cy="1508105"/>
          </a:xfrm>
          <a:prstGeom prst="rect">
            <a:avLst/>
          </a:prstGeom>
          <a:noFill/>
          <a:ln w="9525">
            <a:noFill/>
            <a:miter lim="800000"/>
            <a:headEnd/>
            <a:tailEnd/>
          </a:ln>
          <a:effectLst/>
        </p:spPr>
        <p:txBody>
          <a:bodyPr lIns="0" tIns="0" rIns="0" bIns="0">
            <a:spAutoFit/>
          </a:bodyPr>
          <a:lstStyle/>
          <a:p>
            <a:pPr marL="342900" indent="-342900" algn="l" defTabSz="912813">
              <a:spcBef>
                <a:spcPct val="0"/>
              </a:spcBef>
              <a:buSzPct val="120000"/>
            </a:pPr>
            <a:endParaRPr lang="en-US" sz="2000" b="0" dirty="0"/>
          </a:p>
          <a:p>
            <a:pPr marL="342900" indent="-342900" algn="l" defTabSz="912813">
              <a:lnSpc>
                <a:spcPct val="130000"/>
              </a:lnSpc>
              <a:spcBef>
                <a:spcPct val="0"/>
              </a:spcBef>
              <a:buSzPct val="120000"/>
            </a:pPr>
            <a:r>
              <a:rPr lang="en-US" sz="2000" i="1" dirty="0" smtClean="0">
                <a:solidFill>
                  <a:schemeClr val="tx2"/>
                </a:solidFill>
              </a:rPr>
              <a:t>Professor </a:t>
            </a:r>
            <a:r>
              <a:rPr lang="en-US" sz="2000" i="1" dirty="0" err="1" smtClean="0">
                <a:solidFill>
                  <a:schemeClr val="tx2"/>
                </a:solidFill>
              </a:rPr>
              <a:t>Sonnier</a:t>
            </a:r>
            <a:endParaRPr lang="en-US" sz="2000" i="1" dirty="0" smtClean="0">
              <a:solidFill>
                <a:schemeClr val="tx2"/>
              </a:solidFill>
            </a:endParaRPr>
          </a:p>
          <a:p>
            <a:pPr marL="342900" indent="-342900" algn="l" defTabSz="912813">
              <a:lnSpc>
                <a:spcPct val="130000"/>
              </a:lnSpc>
              <a:spcBef>
                <a:spcPct val="0"/>
              </a:spcBef>
              <a:buSzPct val="120000"/>
            </a:pPr>
            <a:r>
              <a:rPr lang="en-US" sz="2000" i="1" dirty="0" smtClean="0">
                <a:solidFill>
                  <a:schemeClr val="tx2"/>
                </a:solidFill>
              </a:rPr>
              <a:t>Texas MSBA Program</a:t>
            </a:r>
          </a:p>
          <a:p>
            <a:pPr marL="342900" indent="-342900" algn="l" defTabSz="912813">
              <a:lnSpc>
                <a:spcPct val="130000"/>
              </a:lnSpc>
              <a:spcBef>
                <a:spcPct val="0"/>
              </a:spcBef>
              <a:buSzPct val="120000"/>
            </a:pPr>
            <a:r>
              <a:rPr lang="en-US" sz="2000" i="1" dirty="0" smtClean="0">
                <a:solidFill>
                  <a:schemeClr val="tx2"/>
                </a:solidFill>
              </a:rPr>
              <a:t>Fall </a:t>
            </a:r>
            <a:r>
              <a:rPr lang="en-US" sz="2000" i="1" dirty="0" smtClean="0">
                <a:solidFill>
                  <a:schemeClr val="tx2"/>
                </a:solidFill>
              </a:rPr>
              <a:t>2022</a:t>
            </a:r>
            <a:endParaRPr lang="en-US" sz="2000" i="1" dirty="0" smtClean="0">
              <a:solidFill>
                <a:schemeClr val="tx2"/>
              </a:solidFill>
            </a:endParaRPr>
          </a:p>
        </p:txBody>
      </p:sp>
      <p:sp>
        <p:nvSpPr>
          <p:cNvPr id="8" name="Rectangle 3"/>
          <p:cNvSpPr>
            <a:spLocks noChangeArrowheads="1"/>
          </p:cNvSpPr>
          <p:nvPr/>
        </p:nvSpPr>
        <p:spPr bwMode="auto">
          <a:xfrm>
            <a:off x="1034453" y="1221920"/>
            <a:ext cx="7314210" cy="3332966"/>
          </a:xfrm>
          <a:prstGeom prst="rect">
            <a:avLst/>
          </a:prstGeom>
          <a:noFill/>
          <a:ln w="9525">
            <a:noFill/>
            <a:miter lim="800000"/>
            <a:headEnd/>
            <a:tailEnd/>
          </a:ln>
          <a:effectLst/>
        </p:spPr>
        <p:txBody>
          <a:bodyPr wrap="square" lIns="0" tIns="41022" rIns="82045" bIns="41022">
            <a:spAutoFit/>
          </a:bodyPr>
          <a:lstStyle/>
          <a:p>
            <a:pPr algn="l" defTabSz="912813">
              <a:lnSpc>
                <a:spcPct val="110000"/>
              </a:lnSpc>
              <a:spcBef>
                <a:spcPct val="0"/>
              </a:spcBef>
            </a:pPr>
            <a:r>
              <a:rPr lang="en-US" sz="3200" dirty="0" smtClean="0">
                <a:solidFill>
                  <a:schemeClr val="tx2"/>
                </a:solidFill>
              </a:rPr>
              <a:t>MARKETING ANALYTICS I</a:t>
            </a:r>
          </a:p>
          <a:p>
            <a:pPr algn="l" defTabSz="912813">
              <a:lnSpc>
                <a:spcPct val="110000"/>
              </a:lnSpc>
              <a:spcBef>
                <a:spcPct val="0"/>
              </a:spcBef>
            </a:pPr>
            <a:r>
              <a:rPr lang="en-US" sz="3200" dirty="0" smtClean="0">
                <a:solidFill>
                  <a:schemeClr val="tx2"/>
                </a:solidFill>
              </a:rPr>
              <a:t>  </a:t>
            </a:r>
          </a:p>
          <a:p>
            <a:pPr algn="l" defTabSz="912813">
              <a:lnSpc>
                <a:spcPct val="110000"/>
              </a:lnSpc>
              <a:spcBef>
                <a:spcPct val="0"/>
              </a:spcBef>
            </a:pPr>
            <a:r>
              <a:rPr lang="en-US" sz="3200" dirty="0" smtClean="0">
                <a:solidFill>
                  <a:schemeClr val="tx2"/>
                </a:solidFill>
              </a:rPr>
              <a:t>SESSION 10:</a:t>
            </a:r>
          </a:p>
          <a:p>
            <a:pPr algn="l" defTabSz="912813">
              <a:lnSpc>
                <a:spcPct val="110000"/>
              </a:lnSpc>
              <a:spcBef>
                <a:spcPct val="0"/>
              </a:spcBef>
            </a:pPr>
            <a:r>
              <a:rPr lang="en-US" sz="3200" dirty="0" smtClean="0">
                <a:solidFill>
                  <a:schemeClr val="tx2"/>
                </a:solidFill>
              </a:rPr>
              <a:t>BEHAVIORAL SEGMENTATION AND  TARGETING WITH RFM ANALYSIS</a:t>
            </a:r>
          </a:p>
          <a:p>
            <a:pPr algn="l" defTabSz="912813">
              <a:lnSpc>
                <a:spcPct val="110000"/>
              </a:lnSpc>
              <a:spcBef>
                <a:spcPct val="0"/>
              </a:spcBef>
            </a:pPr>
            <a:endParaRPr lang="en-US" sz="3200" dirty="0" smtClean="0">
              <a:solidFill>
                <a:schemeClr val="tx2"/>
              </a:solidFill>
            </a:endParaRPr>
          </a:p>
        </p:txBody>
      </p:sp>
    </p:spTree>
    <p:extLst>
      <p:ext uri="{BB962C8B-B14F-4D97-AF65-F5344CB8AC3E}">
        <p14:creationId xmlns:p14="http://schemas.microsoft.com/office/powerpoint/2010/main" val="3512862968"/>
      </p:ext>
    </p:extLst>
  </p:cSld>
  <p:clrMapOvr>
    <a:masterClrMapping/>
  </p:clrMapOvr>
  <p:transition>
    <p:zoom/>
    <p:sndAc>
      <p:end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227932" y="1657639"/>
            <a:ext cx="2698343" cy="4635914"/>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0" name="Rectangle 29"/>
          <p:cNvSpPr/>
          <p:nvPr/>
        </p:nvSpPr>
        <p:spPr bwMode="auto">
          <a:xfrm>
            <a:off x="3094049" y="1643748"/>
            <a:ext cx="2698343" cy="4635914"/>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100478" y="1643748"/>
            <a:ext cx="2588618" cy="4635914"/>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3427" name="Slide Number Placeholder 4"/>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9FAF23BE-6742-468A-A95C-359ABEEBC6B2}" type="slidenum">
              <a:rPr lang="en-US" sz="1200" b="0">
                <a:solidFill>
                  <a:srgbClr val="000000"/>
                </a:solidFill>
              </a:rPr>
              <a:pPr algn="r" defTabSz="912813"/>
              <a:t>9</a:t>
            </a:fld>
            <a:endParaRPr lang="en-US" sz="1200" b="0">
              <a:solidFill>
                <a:srgbClr val="000000"/>
              </a:solidFill>
            </a:endParaRPr>
          </a:p>
        </p:txBody>
      </p:sp>
      <p:sp>
        <p:nvSpPr>
          <p:cNvPr id="103429"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sz="1800" b="0">
              <a:cs typeface="Arial" charset="0"/>
            </a:endParaRPr>
          </a:p>
        </p:txBody>
      </p:sp>
      <p:sp>
        <p:nvSpPr>
          <p:cNvPr id="103430"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103431"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103432"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103433"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103434" name="Rectangle 15"/>
          <p:cNvSpPr>
            <a:spLocks noChangeArrowheads="1"/>
          </p:cNvSpPr>
          <p:nvPr/>
        </p:nvSpPr>
        <p:spPr bwMode="auto">
          <a:xfrm>
            <a:off x="0" y="0"/>
            <a:ext cx="9144000" cy="0"/>
          </a:xfrm>
          <a:prstGeom prst="rect">
            <a:avLst/>
          </a:prstGeom>
          <a:noFill/>
          <a:ln w="9525">
            <a:noFill/>
            <a:miter lim="800000"/>
            <a:headEnd/>
            <a:tailEnd/>
          </a:ln>
        </p:spPr>
        <p:txBody>
          <a:bodyPr anchor="ctr">
            <a:spAutoFit/>
          </a:bodyPr>
          <a:lstStyle/>
          <a:p>
            <a:pPr algn="ctr">
              <a:spcBef>
                <a:spcPct val="50000"/>
              </a:spcBef>
            </a:pPr>
            <a:endParaRPr lang="en-US"/>
          </a:p>
        </p:txBody>
      </p:sp>
      <p:pic>
        <p:nvPicPr>
          <p:cNvPr id="8196" name="Picture 4"/>
          <p:cNvPicPr>
            <a:picLocks noChangeAspect="1" noChangeArrowheads="1"/>
          </p:cNvPicPr>
          <p:nvPr/>
        </p:nvPicPr>
        <p:blipFill rotWithShape="1">
          <a:blip r:embed="rId3"/>
          <a:srcRect l="31111" t="10465" r="59521" b="15545"/>
          <a:stretch/>
        </p:blipFill>
        <p:spPr bwMode="auto">
          <a:xfrm>
            <a:off x="1573311" y="2294318"/>
            <a:ext cx="653142" cy="3832941"/>
          </a:xfrm>
          <a:prstGeom prst="rect">
            <a:avLst/>
          </a:prstGeom>
          <a:noFill/>
          <a:ln w="9525">
            <a:noFill/>
            <a:miter lim="800000"/>
            <a:headEnd/>
            <a:tailEnd/>
          </a:ln>
          <a:effectLst/>
        </p:spPr>
      </p:pic>
      <p:sp>
        <p:nvSpPr>
          <p:cNvPr id="14" name="Rectangle 2"/>
          <p:cNvSpPr txBox="1">
            <a:spLocks noChangeArrowheads="1"/>
          </p:cNvSpPr>
          <p:nvPr/>
        </p:nvSpPr>
        <p:spPr>
          <a:xfrm>
            <a:off x="89592" y="115207"/>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15"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What have the customers done?</a:t>
            </a:r>
            <a:endParaRPr lang="en-US" sz="1800" i="1" dirty="0">
              <a:solidFill>
                <a:schemeClr val="tx2"/>
              </a:solidFill>
            </a:endParaRPr>
          </a:p>
        </p:txBody>
      </p:sp>
      <p:pic>
        <p:nvPicPr>
          <p:cNvPr id="18" name="Picture 4"/>
          <p:cNvPicPr>
            <a:picLocks noChangeAspect="1" noChangeArrowheads="1"/>
          </p:cNvPicPr>
          <p:nvPr/>
        </p:nvPicPr>
        <p:blipFill rotWithShape="1">
          <a:blip r:embed="rId3"/>
          <a:srcRect l="7379" t="15138" r="81848" b="18670"/>
          <a:stretch/>
        </p:blipFill>
        <p:spPr bwMode="auto">
          <a:xfrm>
            <a:off x="326571" y="2536373"/>
            <a:ext cx="751113" cy="3429000"/>
          </a:xfrm>
          <a:prstGeom prst="rect">
            <a:avLst/>
          </a:prstGeom>
          <a:noFill/>
          <a:ln w="9525">
            <a:noFill/>
            <a:miter lim="800000"/>
            <a:headEnd/>
            <a:tailEnd/>
          </a:ln>
          <a:effectLst/>
        </p:spPr>
      </p:pic>
      <p:sp>
        <p:nvSpPr>
          <p:cNvPr id="2" name="TextBox 1"/>
          <p:cNvSpPr txBox="1"/>
          <p:nvPr/>
        </p:nvSpPr>
        <p:spPr>
          <a:xfrm>
            <a:off x="3375" y="1695163"/>
            <a:ext cx="1578428" cy="584775"/>
          </a:xfrm>
          <a:prstGeom prst="rect">
            <a:avLst/>
          </a:prstGeom>
          <a:noFill/>
        </p:spPr>
        <p:txBody>
          <a:bodyPr wrap="square" rtlCol="0">
            <a:spAutoFit/>
          </a:bodyPr>
          <a:lstStyle/>
          <a:p>
            <a:r>
              <a:rPr lang="en-US" dirty="0" smtClean="0">
                <a:solidFill>
                  <a:schemeClr val="tx2"/>
                </a:solidFill>
              </a:rPr>
              <a:t>RECENCY DATA</a:t>
            </a:r>
            <a:endParaRPr lang="en-US" dirty="0">
              <a:solidFill>
                <a:schemeClr val="tx2"/>
              </a:solidFill>
            </a:endParaRPr>
          </a:p>
        </p:txBody>
      </p:sp>
      <p:sp>
        <p:nvSpPr>
          <p:cNvPr id="21" name="TextBox 20"/>
          <p:cNvSpPr txBox="1"/>
          <p:nvPr/>
        </p:nvSpPr>
        <p:spPr>
          <a:xfrm>
            <a:off x="1110668" y="1695164"/>
            <a:ext cx="1578428" cy="584775"/>
          </a:xfrm>
          <a:prstGeom prst="rect">
            <a:avLst/>
          </a:prstGeom>
          <a:noFill/>
        </p:spPr>
        <p:txBody>
          <a:bodyPr wrap="square" rtlCol="0">
            <a:spAutoFit/>
          </a:bodyPr>
          <a:lstStyle/>
          <a:p>
            <a:r>
              <a:rPr lang="en-US" dirty="0" smtClean="0">
                <a:solidFill>
                  <a:schemeClr val="tx2"/>
                </a:solidFill>
              </a:rPr>
              <a:t>RECENCY SORT</a:t>
            </a:r>
          </a:p>
        </p:txBody>
      </p:sp>
      <p:pic>
        <p:nvPicPr>
          <p:cNvPr id="22" name="Picture 4"/>
          <p:cNvPicPr>
            <a:picLocks noChangeAspect="1" noChangeArrowheads="1"/>
          </p:cNvPicPr>
          <p:nvPr/>
        </p:nvPicPr>
        <p:blipFill rotWithShape="1">
          <a:blip r:embed="rId3"/>
          <a:srcRect l="31111" t="10465" r="59521" b="15545"/>
          <a:stretch/>
        </p:blipFill>
        <p:spPr bwMode="auto">
          <a:xfrm>
            <a:off x="4806367" y="2316089"/>
            <a:ext cx="653142" cy="3832941"/>
          </a:xfrm>
          <a:prstGeom prst="rect">
            <a:avLst/>
          </a:prstGeom>
          <a:noFill/>
          <a:ln w="9525">
            <a:noFill/>
            <a:miter lim="800000"/>
            <a:headEnd/>
            <a:tailEnd/>
          </a:ln>
          <a:effectLst/>
        </p:spPr>
      </p:pic>
      <p:sp>
        <p:nvSpPr>
          <p:cNvPr id="24" name="TextBox 23"/>
          <p:cNvSpPr txBox="1"/>
          <p:nvPr/>
        </p:nvSpPr>
        <p:spPr>
          <a:xfrm>
            <a:off x="2987254" y="1716935"/>
            <a:ext cx="1578428" cy="584775"/>
          </a:xfrm>
          <a:prstGeom prst="rect">
            <a:avLst/>
          </a:prstGeom>
          <a:noFill/>
        </p:spPr>
        <p:txBody>
          <a:bodyPr wrap="square" rtlCol="0">
            <a:spAutoFit/>
          </a:bodyPr>
          <a:lstStyle/>
          <a:p>
            <a:r>
              <a:rPr lang="en-US" dirty="0" smtClean="0">
                <a:solidFill>
                  <a:schemeClr val="tx2"/>
                </a:solidFill>
              </a:rPr>
              <a:t>FREQUENCY DATA</a:t>
            </a:r>
            <a:endParaRPr lang="en-US" dirty="0">
              <a:solidFill>
                <a:schemeClr val="tx2"/>
              </a:solidFill>
            </a:endParaRPr>
          </a:p>
        </p:txBody>
      </p:sp>
      <p:sp>
        <p:nvSpPr>
          <p:cNvPr id="25" name="TextBox 24"/>
          <p:cNvSpPr txBox="1"/>
          <p:nvPr/>
        </p:nvSpPr>
        <p:spPr>
          <a:xfrm>
            <a:off x="4311067" y="1716935"/>
            <a:ext cx="1578428" cy="584775"/>
          </a:xfrm>
          <a:prstGeom prst="rect">
            <a:avLst/>
          </a:prstGeom>
          <a:noFill/>
        </p:spPr>
        <p:txBody>
          <a:bodyPr wrap="square" rtlCol="0">
            <a:spAutoFit/>
          </a:bodyPr>
          <a:lstStyle/>
          <a:p>
            <a:r>
              <a:rPr lang="en-US" dirty="0" smtClean="0">
                <a:solidFill>
                  <a:schemeClr val="tx2"/>
                </a:solidFill>
              </a:rPr>
              <a:t>FREQUENCY SORT</a:t>
            </a:r>
          </a:p>
        </p:txBody>
      </p:sp>
      <p:pic>
        <p:nvPicPr>
          <p:cNvPr id="26" name="Picture 4"/>
          <p:cNvPicPr>
            <a:picLocks noChangeAspect="1" noChangeArrowheads="1"/>
          </p:cNvPicPr>
          <p:nvPr/>
        </p:nvPicPr>
        <p:blipFill rotWithShape="1">
          <a:blip r:embed="rId3"/>
          <a:srcRect l="31111" t="10465" r="59521" b="15545"/>
          <a:stretch/>
        </p:blipFill>
        <p:spPr bwMode="auto">
          <a:xfrm>
            <a:off x="7952334" y="2337860"/>
            <a:ext cx="653142" cy="3832941"/>
          </a:xfrm>
          <a:prstGeom prst="rect">
            <a:avLst/>
          </a:prstGeom>
          <a:noFill/>
          <a:ln w="9525">
            <a:noFill/>
            <a:miter lim="800000"/>
            <a:headEnd/>
            <a:tailEnd/>
          </a:ln>
          <a:effectLst/>
        </p:spPr>
      </p:pic>
      <p:sp>
        <p:nvSpPr>
          <p:cNvPr id="28" name="TextBox 27"/>
          <p:cNvSpPr txBox="1"/>
          <p:nvPr/>
        </p:nvSpPr>
        <p:spPr>
          <a:xfrm>
            <a:off x="6133221" y="1738706"/>
            <a:ext cx="1578428" cy="584775"/>
          </a:xfrm>
          <a:prstGeom prst="rect">
            <a:avLst/>
          </a:prstGeom>
          <a:noFill/>
        </p:spPr>
        <p:txBody>
          <a:bodyPr wrap="square" rtlCol="0">
            <a:spAutoFit/>
          </a:bodyPr>
          <a:lstStyle/>
          <a:p>
            <a:r>
              <a:rPr lang="en-US" dirty="0" smtClean="0">
                <a:solidFill>
                  <a:schemeClr val="tx2"/>
                </a:solidFill>
              </a:rPr>
              <a:t>MONETARY DATA</a:t>
            </a:r>
            <a:endParaRPr lang="en-US" dirty="0">
              <a:solidFill>
                <a:schemeClr val="tx2"/>
              </a:solidFill>
            </a:endParaRPr>
          </a:p>
        </p:txBody>
      </p:sp>
      <p:sp>
        <p:nvSpPr>
          <p:cNvPr id="29" name="TextBox 28"/>
          <p:cNvSpPr txBox="1"/>
          <p:nvPr/>
        </p:nvSpPr>
        <p:spPr>
          <a:xfrm>
            <a:off x="7489691" y="1738706"/>
            <a:ext cx="1578428" cy="584775"/>
          </a:xfrm>
          <a:prstGeom prst="rect">
            <a:avLst/>
          </a:prstGeom>
          <a:noFill/>
        </p:spPr>
        <p:txBody>
          <a:bodyPr wrap="square" rtlCol="0">
            <a:spAutoFit/>
          </a:bodyPr>
          <a:lstStyle/>
          <a:p>
            <a:r>
              <a:rPr lang="en-US" dirty="0" smtClean="0">
                <a:solidFill>
                  <a:schemeClr val="tx2"/>
                </a:solidFill>
              </a:rPr>
              <a:t>MONETARY SORT</a:t>
            </a:r>
          </a:p>
        </p:txBody>
      </p:sp>
      <p:sp>
        <p:nvSpPr>
          <p:cNvPr id="3" name="Rectangle 2"/>
          <p:cNvSpPr/>
          <p:nvPr/>
        </p:nvSpPr>
        <p:spPr bwMode="auto">
          <a:xfrm>
            <a:off x="100478" y="1654631"/>
            <a:ext cx="2886776" cy="4635914"/>
          </a:xfrm>
          <a:prstGeom prst="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32" name="Picture 4"/>
          <p:cNvPicPr>
            <a:picLocks noChangeAspect="1" noChangeArrowheads="1"/>
          </p:cNvPicPr>
          <p:nvPr/>
        </p:nvPicPr>
        <p:blipFill rotWithShape="1">
          <a:blip r:embed="rId3"/>
          <a:srcRect l="7379" t="15138" r="81848" b="18670"/>
          <a:stretch/>
        </p:blipFill>
        <p:spPr bwMode="auto">
          <a:xfrm>
            <a:off x="3418114" y="2536376"/>
            <a:ext cx="751113" cy="3429000"/>
          </a:xfrm>
          <a:prstGeom prst="rect">
            <a:avLst/>
          </a:prstGeom>
          <a:noFill/>
          <a:ln w="9525">
            <a:noFill/>
            <a:miter lim="800000"/>
            <a:headEnd/>
            <a:tailEnd/>
          </a:ln>
          <a:effectLst/>
        </p:spPr>
      </p:pic>
      <p:pic>
        <p:nvPicPr>
          <p:cNvPr id="33" name="Picture 4"/>
          <p:cNvPicPr>
            <a:picLocks noChangeAspect="1" noChangeArrowheads="1"/>
          </p:cNvPicPr>
          <p:nvPr/>
        </p:nvPicPr>
        <p:blipFill rotWithShape="1">
          <a:blip r:embed="rId3"/>
          <a:srcRect l="7379" t="15138" r="81848" b="18670"/>
          <a:stretch/>
        </p:blipFill>
        <p:spPr bwMode="auto">
          <a:xfrm>
            <a:off x="6520544" y="2536378"/>
            <a:ext cx="751113" cy="3429000"/>
          </a:xfrm>
          <a:prstGeom prst="rect">
            <a:avLst/>
          </a:prstGeom>
          <a:noFill/>
          <a:ln w="9525">
            <a:noFill/>
            <a:miter lim="800000"/>
            <a:headEnd/>
            <a:tailEnd/>
          </a:ln>
          <a:effectLst/>
        </p:spPr>
      </p:pic>
      <p:sp>
        <p:nvSpPr>
          <p:cNvPr id="5" name="TextBox 4"/>
          <p:cNvSpPr txBox="1"/>
          <p:nvPr/>
        </p:nvSpPr>
        <p:spPr>
          <a:xfrm>
            <a:off x="100479" y="1218036"/>
            <a:ext cx="2588617" cy="338554"/>
          </a:xfrm>
          <a:prstGeom prst="rect">
            <a:avLst/>
          </a:prstGeom>
          <a:solidFill>
            <a:schemeClr val="accent3">
              <a:lumMod val="85000"/>
            </a:schemeClr>
          </a:solidFill>
        </p:spPr>
        <p:txBody>
          <a:bodyPr wrap="square" rtlCol="0">
            <a:spAutoFit/>
          </a:bodyPr>
          <a:lstStyle/>
          <a:p>
            <a:r>
              <a:rPr lang="en-US" i="1" u="sng" dirty="0" smtClean="0">
                <a:solidFill>
                  <a:schemeClr val="tx2"/>
                </a:solidFill>
              </a:rPr>
              <a:t>SORT 1</a:t>
            </a:r>
            <a:endParaRPr lang="en-US" i="1" u="sng" dirty="0">
              <a:solidFill>
                <a:schemeClr val="tx2"/>
              </a:solidFill>
            </a:endParaRPr>
          </a:p>
        </p:txBody>
      </p:sp>
      <p:sp>
        <p:nvSpPr>
          <p:cNvPr id="35" name="TextBox 34"/>
          <p:cNvSpPr txBox="1"/>
          <p:nvPr/>
        </p:nvSpPr>
        <p:spPr>
          <a:xfrm>
            <a:off x="3094049" y="1195166"/>
            <a:ext cx="2698343" cy="338554"/>
          </a:xfrm>
          <a:prstGeom prst="rect">
            <a:avLst/>
          </a:prstGeom>
          <a:solidFill>
            <a:schemeClr val="accent3">
              <a:lumMod val="85000"/>
            </a:schemeClr>
          </a:solidFill>
        </p:spPr>
        <p:txBody>
          <a:bodyPr wrap="square" rtlCol="0">
            <a:spAutoFit/>
          </a:bodyPr>
          <a:lstStyle/>
          <a:p>
            <a:r>
              <a:rPr lang="en-US" i="1" u="sng" dirty="0" smtClean="0">
                <a:solidFill>
                  <a:schemeClr val="tx2"/>
                </a:solidFill>
              </a:rPr>
              <a:t>SORT 2</a:t>
            </a:r>
            <a:endParaRPr lang="en-US" i="1" u="sng" dirty="0">
              <a:solidFill>
                <a:schemeClr val="tx2"/>
              </a:solidFill>
            </a:endParaRPr>
          </a:p>
        </p:txBody>
      </p:sp>
      <p:sp>
        <p:nvSpPr>
          <p:cNvPr id="36" name="TextBox 35"/>
          <p:cNvSpPr txBox="1"/>
          <p:nvPr/>
        </p:nvSpPr>
        <p:spPr>
          <a:xfrm>
            <a:off x="6227932" y="1209057"/>
            <a:ext cx="2643479" cy="338554"/>
          </a:xfrm>
          <a:prstGeom prst="rect">
            <a:avLst/>
          </a:prstGeom>
          <a:solidFill>
            <a:schemeClr val="accent3">
              <a:lumMod val="85000"/>
            </a:schemeClr>
          </a:solidFill>
        </p:spPr>
        <p:txBody>
          <a:bodyPr wrap="square" rtlCol="0">
            <a:spAutoFit/>
          </a:bodyPr>
          <a:lstStyle/>
          <a:p>
            <a:r>
              <a:rPr lang="en-US" i="1" u="sng" dirty="0" smtClean="0">
                <a:solidFill>
                  <a:schemeClr val="tx2"/>
                </a:solidFill>
              </a:rPr>
              <a:t>SORT 3</a:t>
            </a:r>
            <a:endParaRPr lang="en-US" i="1" u="sng" dirty="0">
              <a:solidFill>
                <a:schemeClr val="tx2"/>
              </a:solidFill>
            </a:endParaRPr>
          </a:p>
        </p:txBody>
      </p:sp>
      <p:sp>
        <p:nvSpPr>
          <p:cNvPr id="6" name="Oval 5"/>
          <p:cNvSpPr/>
          <p:nvPr/>
        </p:nvSpPr>
        <p:spPr bwMode="auto">
          <a:xfrm>
            <a:off x="1416121" y="5457789"/>
            <a:ext cx="925286" cy="598716"/>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Oval 33"/>
          <p:cNvSpPr/>
          <p:nvPr/>
        </p:nvSpPr>
        <p:spPr bwMode="auto">
          <a:xfrm>
            <a:off x="4670785" y="5457789"/>
            <a:ext cx="925286" cy="598716"/>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7" name="Oval 36"/>
          <p:cNvSpPr/>
          <p:nvPr/>
        </p:nvSpPr>
        <p:spPr bwMode="auto">
          <a:xfrm>
            <a:off x="7816262" y="5528543"/>
            <a:ext cx="925286" cy="598716"/>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34463558"/>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4"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10</a:t>
            </a:fld>
            <a:endParaRPr lang="en-US"/>
          </a:p>
        </p:txBody>
      </p:sp>
      <p:pic>
        <p:nvPicPr>
          <p:cNvPr id="3" name="Picture 2"/>
          <p:cNvPicPr>
            <a:picLocks noChangeAspect="1"/>
          </p:cNvPicPr>
          <p:nvPr/>
        </p:nvPicPr>
        <p:blipFill>
          <a:blip r:embed="rId2"/>
          <a:stretch>
            <a:fillRect/>
          </a:stretch>
        </p:blipFill>
        <p:spPr>
          <a:xfrm>
            <a:off x="5553669" y="1366602"/>
            <a:ext cx="1564804" cy="5118275"/>
          </a:xfrm>
          <a:prstGeom prst="rect">
            <a:avLst/>
          </a:prstGeom>
        </p:spPr>
      </p:pic>
      <p:sp>
        <p:nvSpPr>
          <p:cNvPr id="4" name="Rectangle 2"/>
          <p:cNvSpPr txBox="1">
            <a:spLocks noChangeArrowheads="1"/>
          </p:cNvSpPr>
          <p:nvPr/>
        </p:nvSpPr>
        <p:spPr>
          <a:xfrm>
            <a:off x="89592" y="115207"/>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5"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What have the customers done?</a:t>
            </a:r>
            <a:endParaRPr lang="en-US" sz="1800" i="1" dirty="0">
              <a:solidFill>
                <a:schemeClr val="tx2"/>
              </a:solidFill>
            </a:endParaRPr>
          </a:p>
        </p:txBody>
      </p:sp>
      <p:sp>
        <p:nvSpPr>
          <p:cNvPr id="6" name="Rounded Rectangle 5"/>
          <p:cNvSpPr/>
          <p:nvPr/>
        </p:nvSpPr>
        <p:spPr bwMode="auto">
          <a:xfrm>
            <a:off x="766661" y="2400573"/>
            <a:ext cx="3719512" cy="2184883"/>
          </a:xfrm>
          <a:prstGeom prst="roundRect">
            <a:avLst>
              <a:gd name="adj" fmla="val 19926"/>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Once you have RFM segments defined you can count the number of customers in each segment</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You can also summarize marketing response by segment</a:t>
            </a:r>
          </a:p>
        </p:txBody>
      </p:sp>
      <p:sp>
        <p:nvSpPr>
          <p:cNvPr id="7" name="TextBox 6"/>
          <p:cNvSpPr txBox="1"/>
          <p:nvPr/>
        </p:nvSpPr>
        <p:spPr>
          <a:xfrm>
            <a:off x="5274714" y="966492"/>
            <a:ext cx="2122714" cy="400110"/>
          </a:xfrm>
          <a:prstGeom prst="rect">
            <a:avLst/>
          </a:prstGeom>
          <a:noFill/>
        </p:spPr>
        <p:txBody>
          <a:bodyPr wrap="square" rtlCol="0">
            <a:spAutoFit/>
          </a:bodyPr>
          <a:lstStyle/>
          <a:p>
            <a:r>
              <a:rPr lang="en-US" sz="1000" dirty="0" smtClean="0"/>
              <a:t>Example of RFM Segmentation of Customer Database</a:t>
            </a:r>
            <a:endParaRPr lang="en-US" sz="1000" dirty="0"/>
          </a:p>
        </p:txBody>
      </p:sp>
    </p:spTree>
    <p:extLst>
      <p:ext uri="{BB962C8B-B14F-4D97-AF65-F5344CB8AC3E}">
        <p14:creationId xmlns:p14="http://schemas.microsoft.com/office/powerpoint/2010/main" val="2340119767"/>
      </p:ext>
    </p:extLst>
  </p:cSld>
  <p:clrMapOvr>
    <a:masterClrMapping/>
  </p:clrMapOvr>
  <p:transition>
    <p:zoom/>
    <p:sndAc>
      <p:end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Slide Number Placeholder 3"/>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FA7B349E-E389-4039-A943-740EA9CEF434}" type="slidenum">
              <a:rPr lang="en-US" sz="1200" b="0">
                <a:solidFill>
                  <a:srgbClr val="000000"/>
                </a:solidFill>
              </a:rPr>
              <a:pPr algn="r" defTabSz="912813"/>
              <a:t>11</a:t>
            </a:fld>
            <a:endParaRPr lang="en-US" sz="1200" b="0">
              <a:solidFill>
                <a:srgbClr val="000000"/>
              </a:solidFill>
            </a:endParaRPr>
          </a:p>
        </p:txBody>
      </p:sp>
      <p:sp>
        <p:nvSpPr>
          <p:cNvPr id="101381" name="Rectangle 4"/>
          <p:cNvSpPr>
            <a:spLocks noChangeArrowheads="1"/>
          </p:cNvSpPr>
          <p:nvPr/>
        </p:nvSpPr>
        <p:spPr bwMode="auto">
          <a:xfrm>
            <a:off x="555966" y="1950450"/>
            <a:ext cx="7140235" cy="3270126"/>
          </a:xfrm>
          <a:prstGeom prst="rect">
            <a:avLst/>
          </a:prstGeom>
          <a:noFill/>
          <a:ln w="9525">
            <a:noFill/>
            <a:miter lim="800000"/>
            <a:headEnd/>
            <a:tailEnd/>
          </a:ln>
        </p:spPr>
        <p:txBody>
          <a:bodyPr wrap="square" lIns="0" tIns="0" rIns="0" bIns="0">
            <a:spAutoFit/>
          </a:bodyPr>
          <a:lstStyle/>
          <a:p>
            <a:pPr marL="285750" indent="-285750" algn="l">
              <a:spcBef>
                <a:spcPct val="50000"/>
              </a:spcBef>
              <a:buFont typeface="Wingdings" panose="05000000000000000000" pitchFamily="2" charset="2"/>
              <a:buChar char="Ø"/>
            </a:pPr>
            <a:r>
              <a:rPr lang="en-US" sz="1700" b="0" dirty="0" smtClean="0">
                <a:solidFill>
                  <a:schemeClr val="tx2"/>
                </a:solidFill>
              </a:rPr>
              <a:t>Direct mail book retailer is considering 50,000 customers for a new book offer</a:t>
            </a:r>
          </a:p>
          <a:p>
            <a:pPr marL="285750" indent="-285750" algn="l">
              <a:spcBef>
                <a:spcPct val="50000"/>
              </a:spcBef>
              <a:buFont typeface="Wingdings" panose="05000000000000000000" pitchFamily="2" charset="2"/>
              <a:buChar char="Ø"/>
            </a:pPr>
            <a:r>
              <a:rPr lang="en-US" sz="1700" b="0" dirty="0" smtClean="0">
                <a:solidFill>
                  <a:schemeClr val="tx2"/>
                </a:solidFill>
              </a:rPr>
              <a:t>The marketing director decides to run a test</a:t>
            </a:r>
          </a:p>
          <a:p>
            <a:pPr marL="285750" indent="-285750" algn="l">
              <a:spcBef>
                <a:spcPct val="50000"/>
              </a:spcBef>
              <a:buFont typeface="Wingdings" panose="05000000000000000000" pitchFamily="2" charset="2"/>
              <a:buChar char="Ø"/>
            </a:pPr>
            <a:r>
              <a:rPr lang="en-US" sz="1700" b="0" dirty="0" smtClean="0">
                <a:solidFill>
                  <a:schemeClr val="tx2"/>
                </a:solidFill>
              </a:rPr>
              <a:t>The director pulls a </a:t>
            </a:r>
            <a:r>
              <a:rPr lang="en-US" sz="1700" dirty="0" smtClean="0">
                <a:solidFill>
                  <a:schemeClr val="tx2"/>
                </a:solidFill>
              </a:rPr>
              <a:t>random sample </a:t>
            </a:r>
            <a:r>
              <a:rPr lang="en-US" sz="1700" b="0" dirty="0" smtClean="0">
                <a:solidFill>
                  <a:schemeClr val="tx2"/>
                </a:solidFill>
              </a:rPr>
              <a:t>of </a:t>
            </a:r>
            <a:r>
              <a:rPr lang="en-US" sz="1700" b="0" i="1" dirty="0" smtClean="0">
                <a:solidFill>
                  <a:schemeClr val="tx2"/>
                </a:solidFill>
              </a:rPr>
              <a:t>~10% </a:t>
            </a:r>
            <a:r>
              <a:rPr lang="en-US" sz="1700" b="0" dirty="0" smtClean="0">
                <a:solidFill>
                  <a:schemeClr val="tx2"/>
                </a:solidFill>
              </a:rPr>
              <a:t>of customers and offers book deal to the </a:t>
            </a:r>
            <a:r>
              <a:rPr lang="en-US" sz="1700" dirty="0" smtClean="0">
                <a:solidFill>
                  <a:schemeClr val="tx2"/>
                </a:solidFill>
              </a:rPr>
              <a:t>sample</a:t>
            </a:r>
            <a:r>
              <a:rPr lang="en-US" sz="1700" b="0" dirty="0" smtClean="0">
                <a:solidFill>
                  <a:schemeClr val="tx2"/>
                </a:solidFill>
              </a:rPr>
              <a:t>.  There are 4,936 in the sample.</a:t>
            </a:r>
            <a:endParaRPr lang="en-US" sz="1700" dirty="0" smtClean="0">
              <a:solidFill>
                <a:schemeClr val="tx2"/>
              </a:solidFill>
            </a:endParaRPr>
          </a:p>
          <a:p>
            <a:pPr marL="285750" indent="-285750" algn="l">
              <a:spcBef>
                <a:spcPct val="50000"/>
              </a:spcBef>
              <a:buFont typeface="Wingdings" panose="05000000000000000000" pitchFamily="2" charset="2"/>
              <a:buChar char="Ø"/>
            </a:pPr>
            <a:r>
              <a:rPr lang="en-US" sz="1700" b="0" dirty="0" smtClean="0">
                <a:solidFill>
                  <a:schemeClr val="tx2"/>
                </a:solidFill>
              </a:rPr>
              <a:t>We observe response to the offer</a:t>
            </a:r>
          </a:p>
          <a:p>
            <a:pPr marL="285750" indent="-285750" algn="l">
              <a:spcBef>
                <a:spcPct val="50000"/>
              </a:spcBef>
              <a:buFont typeface="Wingdings" panose="05000000000000000000" pitchFamily="2" charset="2"/>
              <a:buChar char="Ø"/>
            </a:pPr>
            <a:r>
              <a:rPr lang="en-US" sz="1700" b="0" dirty="0" smtClean="0">
                <a:solidFill>
                  <a:schemeClr val="tx2"/>
                </a:solidFill>
              </a:rPr>
              <a:t>We observe the R, F, and M quintile for each respondent for the 4,936 test consumers and the remaining 45,064 customers</a:t>
            </a:r>
          </a:p>
          <a:p>
            <a:pPr marL="285750" indent="-285750" algn="l">
              <a:spcBef>
                <a:spcPct val="50000"/>
              </a:spcBef>
              <a:buFont typeface="Wingdings" panose="05000000000000000000" pitchFamily="2" charset="2"/>
              <a:buChar char="Ø"/>
            </a:pPr>
            <a:r>
              <a:rPr lang="en-US" sz="1700" b="0" dirty="0" smtClean="0">
                <a:solidFill>
                  <a:schemeClr val="tx2"/>
                </a:solidFill>
              </a:rPr>
              <a:t>The director must decide on how many of the 45,064 customers in the rollout set should receive the offer? </a:t>
            </a:r>
            <a:endParaRPr lang="en-US" sz="1700" b="0" i="1" dirty="0" smtClean="0">
              <a:solidFill>
                <a:schemeClr val="tx2"/>
              </a:solidFill>
            </a:endParaRPr>
          </a:p>
        </p:txBody>
      </p:sp>
      <p:grpSp>
        <p:nvGrpSpPr>
          <p:cNvPr id="2" name="Group 5"/>
          <p:cNvGrpSpPr>
            <a:grpSpLocks/>
          </p:cNvGrpSpPr>
          <p:nvPr/>
        </p:nvGrpSpPr>
        <p:grpSpPr bwMode="auto">
          <a:xfrm>
            <a:off x="476711" y="1671633"/>
            <a:ext cx="6902450" cy="3827760"/>
            <a:chOff x="1442" y="787"/>
            <a:chExt cx="2835" cy="2424"/>
          </a:xfrm>
        </p:grpSpPr>
        <p:sp>
          <p:nvSpPr>
            <p:cNvPr id="101383" name="Line 6"/>
            <p:cNvSpPr>
              <a:spLocks noChangeShapeType="1"/>
            </p:cNvSpPr>
            <p:nvPr/>
          </p:nvSpPr>
          <p:spPr bwMode="auto">
            <a:xfrm>
              <a:off x="1442" y="787"/>
              <a:ext cx="2835" cy="0"/>
            </a:xfrm>
            <a:prstGeom prst="line">
              <a:avLst/>
            </a:prstGeom>
            <a:noFill/>
            <a:ln w="9525">
              <a:solidFill>
                <a:schemeClr val="folHlink"/>
              </a:solidFill>
              <a:round/>
              <a:headEnd/>
              <a:tailEnd/>
            </a:ln>
          </p:spPr>
          <p:txBody>
            <a:bodyPr/>
            <a:lstStyle/>
            <a:p>
              <a:endParaRPr lang="en-US"/>
            </a:p>
          </p:txBody>
        </p:sp>
        <p:sp>
          <p:nvSpPr>
            <p:cNvPr id="101384" name="Line 7"/>
            <p:cNvSpPr>
              <a:spLocks noChangeShapeType="1"/>
            </p:cNvSpPr>
            <p:nvPr/>
          </p:nvSpPr>
          <p:spPr bwMode="auto">
            <a:xfrm>
              <a:off x="1442" y="3211"/>
              <a:ext cx="2835" cy="0"/>
            </a:xfrm>
            <a:prstGeom prst="line">
              <a:avLst/>
            </a:prstGeom>
            <a:noFill/>
            <a:ln w="9525">
              <a:solidFill>
                <a:schemeClr val="folHlink"/>
              </a:solidFill>
              <a:round/>
              <a:headEnd/>
              <a:tailEnd/>
            </a:ln>
          </p:spPr>
          <p:txBody>
            <a:bodyPr/>
            <a:lstStyle/>
            <a:p>
              <a:endParaRPr lang="en-US"/>
            </a:p>
          </p:txBody>
        </p:sp>
      </p:grpSp>
      <p:sp>
        <p:nvSpPr>
          <p:cNvPr id="9" name="Rectangle 3"/>
          <p:cNvSpPr txBox="1">
            <a:spLocks noChangeArrowheads="1"/>
          </p:cNvSpPr>
          <p:nvPr/>
        </p:nvSpPr>
        <p:spPr bwMode="auto">
          <a:xfrm>
            <a:off x="122238" y="234950"/>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10" name="Rectangle 36"/>
          <p:cNvSpPr>
            <a:spLocks noChangeArrowheads="1"/>
          </p:cNvSpPr>
          <p:nvPr/>
        </p:nvSpPr>
        <p:spPr bwMode="auto">
          <a:xfrm>
            <a:off x="476711" y="660686"/>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A Marketing Field Experiment</a:t>
            </a:r>
            <a:endParaRPr lang="en-US" sz="1800" i="1" dirty="0">
              <a:solidFill>
                <a:schemeClr val="tx2"/>
              </a:solidFill>
            </a:endParaRPr>
          </a:p>
        </p:txBody>
      </p:sp>
      <p:sp>
        <p:nvSpPr>
          <p:cNvPr id="3" name="TextBox 2"/>
          <p:cNvSpPr txBox="1"/>
          <p:nvPr/>
        </p:nvSpPr>
        <p:spPr>
          <a:xfrm>
            <a:off x="2230033" y="5778211"/>
            <a:ext cx="3792099" cy="338554"/>
          </a:xfrm>
          <a:prstGeom prst="rect">
            <a:avLst/>
          </a:prstGeom>
          <a:solidFill>
            <a:schemeClr val="accent2"/>
          </a:solidFill>
        </p:spPr>
        <p:txBody>
          <a:bodyPr wrap="square" rtlCol="0">
            <a:spAutoFit/>
          </a:bodyPr>
          <a:lstStyle/>
          <a:p>
            <a:r>
              <a:rPr lang="en-US" i="1" dirty="0" smtClean="0">
                <a:solidFill>
                  <a:schemeClr val="tx2"/>
                </a:solidFill>
              </a:rPr>
              <a:t>Data in Session 10 Folder of Canvas</a:t>
            </a:r>
            <a:endParaRPr lang="en-US" i="1" dirty="0">
              <a:solidFill>
                <a:schemeClr val="tx2"/>
              </a:solidFill>
            </a:endParaRPr>
          </a:p>
        </p:txBody>
      </p:sp>
    </p:spTree>
    <p:extLst>
      <p:ext uri="{BB962C8B-B14F-4D97-AF65-F5344CB8AC3E}">
        <p14:creationId xmlns:p14="http://schemas.microsoft.com/office/powerpoint/2010/main" val="1651316048"/>
      </p:ext>
    </p:extLst>
  </p:cSld>
  <p:clrMapOvr>
    <a:masterClrMapping/>
  </p:clrMapOvr>
  <p:transition>
    <p:zoom/>
    <p:sndAc>
      <p:end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12</a:t>
            </a:fld>
            <a:endParaRPr lang="en-US"/>
          </a:p>
        </p:txBody>
      </p:sp>
      <p:sp>
        <p:nvSpPr>
          <p:cNvPr id="4" name="Rectangle 2"/>
          <p:cNvSpPr txBox="1">
            <a:spLocks noChangeArrowheads="1"/>
          </p:cNvSpPr>
          <p:nvPr/>
        </p:nvSpPr>
        <p:spPr>
          <a:xfrm>
            <a:off x="89592" y="115207"/>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5"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What have the customers done?</a:t>
            </a:r>
            <a:endParaRPr lang="en-US" sz="1800" i="1" dirty="0">
              <a:solidFill>
                <a:schemeClr val="tx2"/>
              </a:solidFill>
            </a:endParaRPr>
          </a:p>
        </p:txBody>
      </p:sp>
      <p:pic>
        <p:nvPicPr>
          <p:cNvPr id="3" name="Picture 2"/>
          <p:cNvPicPr>
            <a:picLocks noChangeAspect="1"/>
          </p:cNvPicPr>
          <p:nvPr/>
        </p:nvPicPr>
        <p:blipFill rotWithShape="1">
          <a:blip r:embed="rId2"/>
          <a:srcRect r="61730" b="6783"/>
          <a:stretch/>
        </p:blipFill>
        <p:spPr>
          <a:xfrm>
            <a:off x="2179002" y="1049969"/>
            <a:ext cx="4082644" cy="5593719"/>
          </a:xfrm>
          <a:prstGeom prst="rect">
            <a:avLst/>
          </a:prstGeom>
        </p:spPr>
      </p:pic>
    </p:spTree>
    <p:extLst>
      <p:ext uri="{BB962C8B-B14F-4D97-AF65-F5344CB8AC3E}">
        <p14:creationId xmlns:p14="http://schemas.microsoft.com/office/powerpoint/2010/main" val="4119374077"/>
      </p:ext>
    </p:extLst>
  </p:cSld>
  <p:clrMapOvr>
    <a:masterClrMapping/>
  </p:clrMapOvr>
  <p:transition>
    <p:zoom/>
    <p:sndAc>
      <p:end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13</a:t>
            </a:fld>
            <a:endParaRPr lang="en-US"/>
          </a:p>
        </p:txBody>
      </p:sp>
      <p:pic>
        <p:nvPicPr>
          <p:cNvPr id="3" name="Picture 2"/>
          <p:cNvPicPr>
            <a:picLocks noChangeAspect="1"/>
          </p:cNvPicPr>
          <p:nvPr/>
        </p:nvPicPr>
        <p:blipFill rotWithShape="1">
          <a:blip r:embed="rId2"/>
          <a:srcRect r="66806" b="10526"/>
          <a:stretch/>
        </p:blipFill>
        <p:spPr>
          <a:xfrm>
            <a:off x="2608403" y="1336313"/>
            <a:ext cx="3794070" cy="5752634"/>
          </a:xfrm>
          <a:prstGeom prst="rect">
            <a:avLst/>
          </a:prstGeom>
        </p:spPr>
      </p:pic>
      <p:sp>
        <p:nvSpPr>
          <p:cNvPr id="4" name="Rectangle 2"/>
          <p:cNvSpPr txBox="1">
            <a:spLocks noChangeArrowheads="1"/>
          </p:cNvSpPr>
          <p:nvPr/>
        </p:nvSpPr>
        <p:spPr>
          <a:xfrm>
            <a:off x="0" y="0"/>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5" name="Rectangle 36"/>
          <p:cNvSpPr>
            <a:spLocks noChangeArrowheads="1"/>
          </p:cNvSpPr>
          <p:nvPr/>
        </p:nvSpPr>
        <p:spPr bwMode="auto">
          <a:xfrm>
            <a:off x="476250" y="383229"/>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What is the Overall Response Rate?</a:t>
            </a:r>
            <a:endParaRPr lang="en-US" sz="1800" i="1" dirty="0">
              <a:solidFill>
                <a:schemeClr val="tx2"/>
              </a:solidFill>
            </a:endParaRPr>
          </a:p>
        </p:txBody>
      </p:sp>
      <p:sp>
        <p:nvSpPr>
          <p:cNvPr id="6" name="TextBox 5"/>
          <p:cNvSpPr txBox="1"/>
          <p:nvPr/>
        </p:nvSpPr>
        <p:spPr>
          <a:xfrm>
            <a:off x="940477" y="843835"/>
            <a:ext cx="7129922" cy="276999"/>
          </a:xfrm>
          <a:prstGeom prst="rect">
            <a:avLst/>
          </a:prstGeom>
          <a:noFill/>
        </p:spPr>
        <p:txBody>
          <a:bodyPr wrap="square" rtlCol="0">
            <a:spAutoFit/>
          </a:bodyPr>
          <a:lstStyle/>
          <a:p>
            <a:pPr algn="ctr"/>
            <a:r>
              <a:rPr lang="en-US" sz="1200" dirty="0" smtClean="0">
                <a:solidFill>
                  <a:schemeClr val="tx2"/>
                </a:solidFill>
              </a:rPr>
              <a:t>Data from “Market Test </a:t>
            </a:r>
            <a:r>
              <a:rPr lang="en-US" sz="1200" dirty="0" err="1" smtClean="0">
                <a:solidFill>
                  <a:schemeClr val="tx2"/>
                </a:solidFill>
              </a:rPr>
              <a:t>Dat</a:t>
            </a:r>
            <a:r>
              <a:rPr lang="en-US" sz="1200" dirty="0" smtClean="0">
                <a:solidFill>
                  <a:schemeClr val="tx2"/>
                </a:solidFill>
              </a:rPr>
              <a:t>” tab in Workbook</a:t>
            </a:r>
            <a:endParaRPr lang="en-US" sz="1200" dirty="0">
              <a:solidFill>
                <a:schemeClr val="tx2"/>
              </a:solidFill>
            </a:endParaRPr>
          </a:p>
        </p:txBody>
      </p:sp>
    </p:spTree>
    <p:extLst>
      <p:ext uri="{BB962C8B-B14F-4D97-AF65-F5344CB8AC3E}">
        <p14:creationId xmlns:p14="http://schemas.microsoft.com/office/powerpoint/2010/main" val="373906377"/>
      </p:ext>
    </p:extLst>
  </p:cSld>
  <p:clrMapOvr>
    <a:masterClrMapping/>
  </p:clrMapOvr>
  <p:transition>
    <p:zoom/>
    <p:sndAc>
      <p:end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14</a:t>
            </a:fld>
            <a:endParaRPr lang="en-US"/>
          </a:p>
        </p:txBody>
      </p:sp>
      <p:pic>
        <p:nvPicPr>
          <p:cNvPr id="3" name="Picture 2"/>
          <p:cNvPicPr>
            <a:picLocks noChangeAspect="1"/>
          </p:cNvPicPr>
          <p:nvPr/>
        </p:nvPicPr>
        <p:blipFill rotWithShape="1">
          <a:blip r:embed="rId2"/>
          <a:srcRect r="39090" b="10526"/>
          <a:stretch/>
        </p:blipFill>
        <p:spPr>
          <a:xfrm>
            <a:off x="1278673" y="982335"/>
            <a:ext cx="6962078" cy="5752634"/>
          </a:xfrm>
          <a:prstGeom prst="rect">
            <a:avLst/>
          </a:prstGeom>
        </p:spPr>
      </p:pic>
      <p:sp>
        <p:nvSpPr>
          <p:cNvPr id="4" name="Rectangle 2"/>
          <p:cNvSpPr txBox="1">
            <a:spLocks noChangeArrowheads="1"/>
          </p:cNvSpPr>
          <p:nvPr/>
        </p:nvSpPr>
        <p:spPr>
          <a:xfrm>
            <a:off x="0" y="0"/>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6" name="TextBox 5"/>
          <p:cNvSpPr txBox="1"/>
          <p:nvPr/>
        </p:nvSpPr>
        <p:spPr>
          <a:xfrm>
            <a:off x="940477" y="843835"/>
            <a:ext cx="7129922" cy="276999"/>
          </a:xfrm>
          <a:prstGeom prst="rect">
            <a:avLst/>
          </a:prstGeom>
          <a:noFill/>
        </p:spPr>
        <p:txBody>
          <a:bodyPr wrap="square" rtlCol="0">
            <a:spAutoFit/>
          </a:bodyPr>
          <a:lstStyle/>
          <a:p>
            <a:pPr algn="ctr"/>
            <a:r>
              <a:rPr lang="en-US" sz="1200" dirty="0" smtClean="0">
                <a:solidFill>
                  <a:schemeClr val="tx2"/>
                </a:solidFill>
              </a:rPr>
              <a:t>Data from “Market Test </a:t>
            </a:r>
            <a:r>
              <a:rPr lang="en-US" sz="1200" dirty="0" err="1" smtClean="0">
                <a:solidFill>
                  <a:schemeClr val="tx2"/>
                </a:solidFill>
              </a:rPr>
              <a:t>Dat</a:t>
            </a:r>
            <a:r>
              <a:rPr lang="en-US" sz="1200" dirty="0" smtClean="0">
                <a:solidFill>
                  <a:schemeClr val="tx2"/>
                </a:solidFill>
              </a:rPr>
              <a:t>” tab in Workbook</a:t>
            </a:r>
            <a:endParaRPr lang="en-US" sz="1200" dirty="0">
              <a:solidFill>
                <a:schemeClr val="tx2"/>
              </a:solidFill>
            </a:endParaRPr>
          </a:p>
        </p:txBody>
      </p:sp>
      <p:sp>
        <p:nvSpPr>
          <p:cNvPr id="7" name="Rectangle 36"/>
          <p:cNvSpPr>
            <a:spLocks noChangeArrowheads="1"/>
          </p:cNvSpPr>
          <p:nvPr/>
        </p:nvSpPr>
        <p:spPr bwMode="auto">
          <a:xfrm>
            <a:off x="476250" y="383229"/>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What is the Overall Response Rate?</a:t>
            </a:r>
            <a:endParaRPr lang="en-US" sz="1800" i="1" dirty="0">
              <a:solidFill>
                <a:schemeClr val="tx2"/>
              </a:solidFill>
            </a:endParaRPr>
          </a:p>
        </p:txBody>
      </p:sp>
    </p:spTree>
    <p:extLst>
      <p:ext uri="{BB962C8B-B14F-4D97-AF65-F5344CB8AC3E}">
        <p14:creationId xmlns:p14="http://schemas.microsoft.com/office/powerpoint/2010/main" val="1074595724"/>
      </p:ext>
    </p:extLst>
  </p:cSld>
  <p:clrMapOvr>
    <a:masterClrMapping/>
  </p:clrMapOvr>
  <p:transition>
    <p:zoom/>
    <p:sndAc>
      <p:end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15</a:t>
            </a:fld>
            <a:endParaRPr lang="en-US"/>
          </a:p>
        </p:txBody>
      </p:sp>
      <p:pic>
        <p:nvPicPr>
          <p:cNvPr id="3" name="Picture 2"/>
          <p:cNvPicPr>
            <a:picLocks noChangeAspect="1"/>
          </p:cNvPicPr>
          <p:nvPr/>
        </p:nvPicPr>
        <p:blipFill rotWithShape="1">
          <a:blip r:embed="rId2"/>
          <a:srcRect r="49529" b="10137"/>
          <a:stretch/>
        </p:blipFill>
        <p:spPr>
          <a:xfrm>
            <a:off x="528454" y="1019634"/>
            <a:ext cx="5768898" cy="5777622"/>
          </a:xfrm>
          <a:prstGeom prst="rect">
            <a:avLst/>
          </a:prstGeom>
        </p:spPr>
      </p:pic>
      <p:pic>
        <p:nvPicPr>
          <p:cNvPr id="4" name="Picture 3"/>
          <p:cNvPicPr>
            <a:picLocks noChangeAspect="1"/>
          </p:cNvPicPr>
          <p:nvPr/>
        </p:nvPicPr>
        <p:blipFill rotWithShape="1">
          <a:blip r:embed="rId2"/>
          <a:srcRect l="82439" b="10591"/>
          <a:stretch/>
        </p:blipFill>
        <p:spPr>
          <a:xfrm>
            <a:off x="6385932" y="1019634"/>
            <a:ext cx="2007219" cy="5748439"/>
          </a:xfrm>
          <a:prstGeom prst="rect">
            <a:avLst/>
          </a:prstGeom>
        </p:spPr>
      </p:pic>
      <p:sp>
        <p:nvSpPr>
          <p:cNvPr id="6" name="Rectangle 2"/>
          <p:cNvSpPr txBox="1">
            <a:spLocks noChangeArrowheads="1"/>
          </p:cNvSpPr>
          <p:nvPr/>
        </p:nvSpPr>
        <p:spPr>
          <a:xfrm>
            <a:off x="108857" y="-3295"/>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pic>
        <p:nvPicPr>
          <p:cNvPr id="5" name="Picture 4"/>
          <p:cNvPicPr>
            <a:picLocks noChangeAspect="1"/>
          </p:cNvPicPr>
          <p:nvPr/>
        </p:nvPicPr>
        <p:blipFill rotWithShape="1">
          <a:blip r:embed="rId3"/>
          <a:srcRect l="82179" b="7057"/>
          <a:stretch/>
        </p:blipFill>
        <p:spPr>
          <a:xfrm>
            <a:off x="6371063" y="905782"/>
            <a:ext cx="2036956" cy="5975659"/>
          </a:xfrm>
          <a:prstGeom prst="rect">
            <a:avLst/>
          </a:prstGeom>
        </p:spPr>
      </p:pic>
      <p:sp>
        <p:nvSpPr>
          <p:cNvPr id="8" name="TextBox 7"/>
          <p:cNvSpPr txBox="1"/>
          <p:nvPr/>
        </p:nvSpPr>
        <p:spPr>
          <a:xfrm>
            <a:off x="940477" y="822957"/>
            <a:ext cx="7129922" cy="276999"/>
          </a:xfrm>
          <a:prstGeom prst="rect">
            <a:avLst/>
          </a:prstGeom>
          <a:noFill/>
        </p:spPr>
        <p:txBody>
          <a:bodyPr wrap="square" rtlCol="0">
            <a:spAutoFit/>
          </a:bodyPr>
          <a:lstStyle/>
          <a:p>
            <a:pPr algn="ctr"/>
            <a:r>
              <a:rPr lang="en-US" sz="1200" dirty="0" smtClean="0">
                <a:solidFill>
                  <a:schemeClr val="tx2"/>
                </a:solidFill>
              </a:rPr>
              <a:t>Data from “Market Test </a:t>
            </a:r>
            <a:r>
              <a:rPr lang="en-US" sz="1200" dirty="0" err="1" smtClean="0">
                <a:solidFill>
                  <a:schemeClr val="tx2"/>
                </a:solidFill>
              </a:rPr>
              <a:t>Dat</a:t>
            </a:r>
            <a:r>
              <a:rPr lang="en-US" sz="1200" dirty="0" smtClean="0">
                <a:solidFill>
                  <a:schemeClr val="tx2"/>
                </a:solidFill>
              </a:rPr>
              <a:t>” tab in Workbook</a:t>
            </a:r>
            <a:endParaRPr lang="en-US" sz="1200" dirty="0">
              <a:solidFill>
                <a:schemeClr val="tx2"/>
              </a:solidFill>
            </a:endParaRPr>
          </a:p>
        </p:txBody>
      </p:sp>
      <p:sp>
        <p:nvSpPr>
          <p:cNvPr id="9" name="Rectangle 36"/>
          <p:cNvSpPr>
            <a:spLocks noChangeArrowheads="1"/>
          </p:cNvSpPr>
          <p:nvPr/>
        </p:nvSpPr>
        <p:spPr bwMode="auto">
          <a:xfrm>
            <a:off x="476250" y="383229"/>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What is the Overall Response Rate?</a:t>
            </a:r>
            <a:endParaRPr lang="en-US" sz="1800" i="1" dirty="0">
              <a:solidFill>
                <a:schemeClr val="tx2"/>
              </a:solidFill>
            </a:endParaRPr>
          </a:p>
        </p:txBody>
      </p:sp>
    </p:spTree>
    <p:extLst>
      <p:ext uri="{BB962C8B-B14F-4D97-AF65-F5344CB8AC3E}">
        <p14:creationId xmlns:p14="http://schemas.microsoft.com/office/powerpoint/2010/main" val="4062836609"/>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16</a:t>
            </a:fld>
            <a:endParaRPr lang="en-US"/>
          </a:p>
        </p:txBody>
      </p:sp>
      <p:pic>
        <p:nvPicPr>
          <p:cNvPr id="3" name="Picture 2"/>
          <p:cNvPicPr>
            <a:picLocks noChangeAspect="1"/>
          </p:cNvPicPr>
          <p:nvPr/>
        </p:nvPicPr>
        <p:blipFill rotWithShape="1">
          <a:blip r:embed="rId2"/>
          <a:srcRect r="49723" b="6726"/>
          <a:stretch/>
        </p:blipFill>
        <p:spPr>
          <a:xfrm>
            <a:off x="308517" y="893742"/>
            <a:ext cx="5746595" cy="5996916"/>
          </a:xfrm>
          <a:prstGeom prst="rect">
            <a:avLst/>
          </a:prstGeom>
        </p:spPr>
      </p:pic>
      <p:pic>
        <p:nvPicPr>
          <p:cNvPr id="4" name="Picture 3"/>
          <p:cNvPicPr>
            <a:picLocks noChangeAspect="1"/>
          </p:cNvPicPr>
          <p:nvPr/>
        </p:nvPicPr>
        <p:blipFill rotWithShape="1">
          <a:blip r:embed="rId2"/>
          <a:srcRect l="82407" b="6726"/>
          <a:stretch/>
        </p:blipFill>
        <p:spPr>
          <a:xfrm>
            <a:off x="6055112" y="861084"/>
            <a:ext cx="2010936" cy="5996916"/>
          </a:xfrm>
          <a:prstGeom prst="rect">
            <a:avLst/>
          </a:prstGeom>
        </p:spPr>
      </p:pic>
      <p:sp>
        <p:nvSpPr>
          <p:cNvPr id="6" name="Rectangle 2"/>
          <p:cNvSpPr txBox="1">
            <a:spLocks noChangeArrowheads="1"/>
          </p:cNvSpPr>
          <p:nvPr/>
        </p:nvSpPr>
        <p:spPr>
          <a:xfrm>
            <a:off x="122238" y="-4354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8" name="TextBox 7"/>
          <p:cNvSpPr txBox="1"/>
          <p:nvPr/>
        </p:nvSpPr>
        <p:spPr>
          <a:xfrm>
            <a:off x="508896" y="711274"/>
            <a:ext cx="7129922" cy="276999"/>
          </a:xfrm>
          <a:prstGeom prst="rect">
            <a:avLst/>
          </a:prstGeom>
          <a:noFill/>
        </p:spPr>
        <p:txBody>
          <a:bodyPr wrap="square" rtlCol="0">
            <a:spAutoFit/>
          </a:bodyPr>
          <a:lstStyle/>
          <a:p>
            <a:pPr algn="ctr"/>
            <a:r>
              <a:rPr lang="en-US" sz="1200" dirty="0" smtClean="0">
                <a:solidFill>
                  <a:schemeClr val="tx2"/>
                </a:solidFill>
              </a:rPr>
              <a:t>Data from “Market Test </a:t>
            </a:r>
            <a:r>
              <a:rPr lang="en-US" sz="1200" dirty="0" err="1" smtClean="0">
                <a:solidFill>
                  <a:schemeClr val="tx2"/>
                </a:solidFill>
              </a:rPr>
              <a:t>Dat</a:t>
            </a:r>
            <a:r>
              <a:rPr lang="en-US" sz="1200" dirty="0" smtClean="0">
                <a:solidFill>
                  <a:schemeClr val="tx2"/>
                </a:solidFill>
              </a:rPr>
              <a:t>” tab in Workbook</a:t>
            </a:r>
            <a:endParaRPr lang="en-US" sz="1200" dirty="0">
              <a:solidFill>
                <a:schemeClr val="tx2"/>
              </a:solidFill>
            </a:endParaRPr>
          </a:p>
        </p:txBody>
      </p:sp>
      <p:sp>
        <p:nvSpPr>
          <p:cNvPr id="5" name="TextBox 4"/>
          <p:cNvSpPr txBox="1"/>
          <p:nvPr/>
        </p:nvSpPr>
        <p:spPr>
          <a:xfrm>
            <a:off x="2481943" y="3788229"/>
            <a:ext cx="3004457" cy="830997"/>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Is there a relation between response to test offer and </a:t>
            </a:r>
            <a:r>
              <a:rPr lang="en-US" dirty="0" err="1" smtClean="0">
                <a:solidFill>
                  <a:schemeClr val="tx2"/>
                </a:solidFill>
              </a:rPr>
              <a:t>recency</a:t>
            </a:r>
            <a:r>
              <a:rPr lang="en-US" dirty="0">
                <a:solidFill>
                  <a:schemeClr val="tx2"/>
                </a:solidFill>
              </a:rPr>
              <a:t>?</a:t>
            </a:r>
          </a:p>
        </p:txBody>
      </p:sp>
      <p:sp>
        <p:nvSpPr>
          <p:cNvPr id="9" name="Rectangle 36"/>
          <p:cNvSpPr>
            <a:spLocks noChangeArrowheads="1"/>
          </p:cNvSpPr>
          <p:nvPr/>
        </p:nvSpPr>
        <p:spPr bwMode="auto">
          <a:xfrm>
            <a:off x="476250" y="383229"/>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What is the Overall Response Rate?</a:t>
            </a:r>
            <a:endParaRPr lang="en-US" sz="1800" i="1" dirty="0">
              <a:solidFill>
                <a:schemeClr val="tx2"/>
              </a:solidFill>
            </a:endParaRPr>
          </a:p>
        </p:txBody>
      </p:sp>
    </p:spTree>
    <p:extLst>
      <p:ext uri="{BB962C8B-B14F-4D97-AF65-F5344CB8AC3E}">
        <p14:creationId xmlns:p14="http://schemas.microsoft.com/office/powerpoint/2010/main" val="2867967588"/>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17</a:t>
            </a:fld>
            <a:endParaRPr lang="en-US"/>
          </a:p>
        </p:txBody>
      </p:sp>
      <p:pic>
        <p:nvPicPr>
          <p:cNvPr id="3" name="Picture 2"/>
          <p:cNvPicPr>
            <a:picLocks noChangeAspect="1"/>
          </p:cNvPicPr>
          <p:nvPr/>
        </p:nvPicPr>
        <p:blipFill rotWithShape="1">
          <a:blip r:embed="rId2"/>
          <a:srcRect r="43905" b="9968"/>
          <a:stretch/>
        </p:blipFill>
        <p:spPr>
          <a:xfrm>
            <a:off x="370114" y="1069522"/>
            <a:ext cx="6411686" cy="5788478"/>
          </a:xfrm>
          <a:prstGeom prst="rect">
            <a:avLst/>
          </a:prstGeom>
        </p:spPr>
      </p:pic>
      <p:pic>
        <p:nvPicPr>
          <p:cNvPr id="4" name="Picture 3"/>
          <p:cNvPicPr>
            <a:picLocks noChangeAspect="1"/>
          </p:cNvPicPr>
          <p:nvPr/>
        </p:nvPicPr>
        <p:blipFill rotWithShape="1">
          <a:blip r:embed="rId2"/>
          <a:srcRect l="82381" r="476" b="9968"/>
          <a:stretch/>
        </p:blipFill>
        <p:spPr>
          <a:xfrm>
            <a:off x="6781800" y="1070430"/>
            <a:ext cx="1959428" cy="5788478"/>
          </a:xfrm>
          <a:prstGeom prst="rect">
            <a:avLst/>
          </a:prstGeom>
        </p:spPr>
      </p:pic>
      <p:sp>
        <p:nvSpPr>
          <p:cNvPr id="5" name="Oval 4"/>
          <p:cNvSpPr/>
          <p:nvPr/>
        </p:nvSpPr>
        <p:spPr bwMode="auto">
          <a:xfrm>
            <a:off x="6781800" y="3124200"/>
            <a:ext cx="1959428" cy="217714"/>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7" name="Straight Arrow Connector 6"/>
          <p:cNvCxnSpPr>
            <a:stCxn id="5" idx="4"/>
          </p:cNvCxnSpPr>
          <p:nvPr/>
        </p:nvCxnSpPr>
        <p:spPr bwMode="auto">
          <a:xfrm flipH="1">
            <a:off x="7663543" y="3341914"/>
            <a:ext cx="97971" cy="2699657"/>
          </a:xfrm>
          <a:prstGeom prst="straightConnector1">
            <a:avLst/>
          </a:prstGeom>
          <a:noFill/>
          <a:ln w="9525" cap="flat" cmpd="sng" algn="ctr">
            <a:solidFill>
              <a:srgbClr val="FF0000"/>
            </a:solidFill>
            <a:prstDash val="solid"/>
            <a:round/>
            <a:headEnd type="none" w="med" len="med"/>
            <a:tailEnd type="triangle"/>
          </a:ln>
          <a:effectLst/>
        </p:spPr>
      </p:cxnSp>
      <p:sp>
        <p:nvSpPr>
          <p:cNvPr id="8" name="Rectangle 2"/>
          <p:cNvSpPr txBox="1">
            <a:spLocks noChangeArrowheads="1"/>
          </p:cNvSpPr>
          <p:nvPr/>
        </p:nvSpPr>
        <p:spPr>
          <a:xfrm>
            <a:off x="122238" y="0"/>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9" name="Rectangle 36"/>
          <p:cNvSpPr>
            <a:spLocks noChangeArrowheads="1"/>
          </p:cNvSpPr>
          <p:nvPr/>
        </p:nvSpPr>
        <p:spPr bwMode="auto">
          <a:xfrm>
            <a:off x="508896" y="388938"/>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Relationship Between </a:t>
            </a:r>
            <a:r>
              <a:rPr lang="en-US" sz="1800" i="1" dirty="0" err="1" smtClean="0">
                <a:solidFill>
                  <a:schemeClr val="tx2"/>
                </a:solidFill>
              </a:rPr>
              <a:t>Recency</a:t>
            </a:r>
            <a:r>
              <a:rPr lang="en-US" sz="1800" i="1" dirty="0" smtClean="0">
                <a:solidFill>
                  <a:schemeClr val="tx2"/>
                </a:solidFill>
              </a:rPr>
              <a:t> and Response </a:t>
            </a:r>
            <a:endParaRPr lang="en-US" sz="1800" i="1" dirty="0">
              <a:solidFill>
                <a:schemeClr val="tx2"/>
              </a:solidFill>
            </a:endParaRPr>
          </a:p>
        </p:txBody>
      </p:sp>
      <p:sp>
        <p:nvSpPr>
          <p:cNvPr id="10" name="TextBox 9"/>
          <p:cNvSpPr txBox="1"/>
          <p:nvPr/>
        </p:nvSpPr>
        <p:spPr>
          <a:xfrm>
            <a:off x="940477" y="822957"/>
            <a:ext cx="7129922" cy="276999"/>
          </a:xfrm>
          <a:prstGeom prst="rect">
            <a:avLst/>
          </a:prstGeom>
          <a:noFill/>
        </p:spPr>
        <p:txBody>
          <a:bodyPr wrap="square" rtlCol="0">
            <a:spAutoFit/>
          </a:bodyPr>
          <a:lstStyle/>
          <a:p>
            <a:pPr algn="ctr"/>
            <a:r>
              <a:rPr lang="en-US" sz="1200" dirty="0" smtClean="0">
                <a:solidFill>
                  <a:schemeClr val="tx2"/>
                </a:solidFill>
              </a:rPr>
              <a:t>Data from “Market Test </a:t>
            </a:r>
            <a:r>
              <a:rPr lang="en-US" sz="1200" dirty="0" err="1" smtClean="0">
                <a:solidFill>
                  <a:schemeClr val="tx2"/>
                </a:solidFill>
              </a:rPr>
              <a:t>Dat</a:t>
            </a:r>
            <a:r>
              <a:rPr lang="en-US" sz="1200" dirty="0" smtClean="0">
                <a:solidFill>
                  <a:schemeClr val="tx2"/>
                </a:solidFill>
              </a:rPr>
              <a:t>” tab in Workbook</a:t>
            </a:r>
            <a:endParaRPr lang="en-US" sz="1200" dirty="0">
              <a:solidFill>
                <a:schemeClr val="tx2"/>
              </a:solidFill>
            </a:endParaRPr>
          </a:p>
        </p:txBody>
      </p:sp>
    </p:spTree>
    <p:extLst>
      <p:ext uri="{BB962C8B-B14F-4D97-AF65-F5344CB8AC3E}">
        <p14:creationId xmlns:p14="http://schemas.microsoft.com/office/powerpoint/2010/main" val="3141632410"/>
      </p:ext>
    </p:extLst>
  </p:cSld>
  <p:clrMapOvr>
    <a:masterClrMapping/>
  </p:clrMapOvr>
  <p:transition>
    <p:zoom/>
    <p:sndAc>
      <p:end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18</a:t>
            </a:fld>
            <a:endParaRPr lang="en-US"/>
          </a:p>
        </p:txBody>
      </p:sp>
      <p:sp>
        <p:nvSpPr>
          <p:cNvPr id="6" name="Rectangle 2"/>
          <p:cNvSpPr txBox="1">
            <a:spLocks noChangeArrowheads="1"/>
          </p:cNvSpPr>
          <p:nvPr/>
        </p:nvSpPr>
        <p:spPr>
          <a:xfrm>
            <a:off x="122238" y="0"/>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7" name="Rectangle 36"/>
          <p:cNvSpPr>
            <a:spLocks noChangeArrowheads="1"/>
          </p:cNvSpPr>
          <p:nvPr/>
        </p:nvSpPr>
        <p:spPr bwMode="auto">
          <a:xfrm>
            <a:off x="234950" y="43994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Relationship Between </a:t>
            </a:r>
            <a:r>
              <a:rPr lang="en-US" sz="1800" i="1" dirty="0" err="1" smtClean="0">
                <a:solidFill>
                  <a:schemeClr val="tx2"/>
                </a:solidFill>
              </a:rPr>
              <a:t>Recency</a:t>
            </a:r>
            <a:r>
              <a:rPr lang="en-US" sz="1800" i="1" dirty="0" smtClean="0">
                <a:solidFill>
                  <a:schemeClr val="tx2"/>
                </a:solidFill>
              </a:rPr>
              <a:t> and Response </a:t>
            </a:r>
            <a:endParaRPr lang="en-US" sz="1800" i="1" dirty="0">
              <a:solidFill>
                <a:schemeClr val="tx2"/>
              </a:solidFill>
            </a:endParaRPr>
          </a:p>
        </p:txBody>
      </p:sp>
      <p:pic>
        <p:nvPicPr>
          <p:cNvPr id="8" name="Picture 7"/>
          <p:cNvPicPr>
            <a:picLocks noChangeAspect="1"/>
          </p:cNvPicPr>
          <p:nvPr/>
        </p:nvPicPr>
        <p:blipFill>
          <a:blip r:embed="rId2"/>
          <a:stretch>
            <a:fillRect/>
          </a:stretch>
        </p:blipFill>
        <p:spPr>
          <a:xfrm>
            <a:off x="122238" y="1390769"/>
            <a:ext cx="3845071" cy="1806240"/>
          </a:xfrm>
          <a:prstGeom prst="rect">
            <a:avLst/>
          </a:prstGeom>
        </p:spPr>
      </p:pic>
      <p:pic>
        <p:nvPicPr>
          <p:cNvPr id="9" name="Picture 8"/>
          <p:cNvPicPr>
            <a:picLocks noChangeAspect="1"/>
          </p:cNvPicPr>
          <p:nvPr/>
        </p:nvPicPr>
        <p:blipFill>
          <a:blip r:embed="rId3"/>
          <a:stretch>
            <a:fillRect/>
          </a:stretch>
        </p:blipFill>
        <p:spPr>
          <a:xfrm>
            <a:off x="4332134" y="1390769"/>
            <a:ext cx="4583266" cy="2748404"/>
          </a:xfrm>
          <a:prstGeom prst="rect">
            <a:avLst/>
          </a:prstGeom>
        </p:spPr>
      </p:pic>
    </p:spTree>
    <p:extLst>
      <p:ext uri="{BB962C8B-B14F-4D97-AF65-F5344CB8AC3E}">
        <p14:creationId xmlns:p14="http://schemas.microsoft.com/office/powerpoint/2010/main" val="1007102954"/>
      </p:ext>
    </p:extLst>
  </p:cSld>
  <p:clrMapOvr>
    <a:masterClrMapping/>
  </p:clrMapOvr>
  <p:transition>
    <p:zoom/>
    <p:sndAc>
      <p:end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a:t>
            </a:fld>
            <a:endParaRPr lang="en-US"/>
          </a:p>
        </p:txBody>
      </p:sp>
      <p:sp>
        <p:nvSpPr>
          <p:cNvPr id="5" name="Rectangle 2"/>
          <p:cNvSpPr>
            <a:spLocks noGrp="1" noChangeArrowheads="1"/>
          </p:cNvSpPr>
          <p:nvPr>
            <p:ph type="title"/>
          </p:nvPr>
        </p:nvSpPr>
        <p:spPr>
          <a:xfrm>
            <a:off x="89592" y="115207"/>
            <a:ext cx="8793162" cy="292388"/>
          </a:xfrm>
        </p:spPr>
        <p:txBody>
          <a:bodyPr/>
          <a:lstStyle/>
          <a:p>
            <a:r>
              <a:rPr lang="en-US" dirty="0" smtClean="0"/>
              <a:t>SEGMENTATION</a:t>
            </a:r>
            <a:endParaRPr lang="en-US" dirty="0"/>
          </a:p>
        </p:txBody>
      </p:sp>
      <p:sp>
        <p:nvSpPr>
          <p:cNvPr id="6"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Bases for Segmentation</a:t>
            </a:r>
            <a:endParaRPr lang="en-US" sz="1800" i="1" dirty="0">
              <a:solidFill>
                <a:schemeClr val="tx2"/>
              </a:solidFill>
            </a:endParaRPr>
          </a:p>
        </p:txBody>
      </p:sp>
      <p:grpSp>
        <p:nvGrpSpPr>
          <p:cNvPr id="21" name="Group 20"/>
          <p:cNvGrpSpPr/>
          <p:nvPr/>
        </p:nvGrpSpPr>
        <p:grpSpPr>
          <a:xfrm>
            <a:off x="846374" y="1676401"/>
            <a:ext cx="6775450" cy="751118"/>
            <a:chOff x="476250" y="1480453"/>
            <a:chExt cx="6775450" cy="751118"/>
          </a:xfrm>
        </p:grpSpPr>
        <p:sp>
          <p:nvSpPr>
            <p:cNvPr id="3" name="Rectangle 2"/>
            <p:cNvSpPr/>
            <p:nvPr/>
          </p:nvSpPr>
          <p:spPr bwMode="auto">
            <a:xfrm>
              <a:off x="476250" y="1480457"/>
              <a:ext cx="2038350" cy="751114"/>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2667048" y="1480453"/>
              <a:ext cx="4584652" cy="751114"/>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extBox 8"/>
            <p:cNvSpPr txBox="1"/>
            <p:nvPr/>
          </p:nvSpPr>
          <p:spPr>
            <a:xfrm>
              <a:off x="887183" y="1563626"/>
              <a:ext cx="1273629" cy="584775"/>
            </a:xfrm>
            <a:prstGeom prst="rect">
              <a:avLst/>
            </a:prstGeom>
            <a:noFill/>
          </p:spPr>
          <p:txBody>
            <a:bodyPr wrap="square" rtlCol="0">
              <a:spAutoFit/>
            </a:bodyPr>
            <a:lstStyle/>
            <a:p>
              <a:r>
                <a:rPr lang="en-US" sz="3200" dirty="0" smtClean="0">
                  <a:solidFill>
                    <a:schemeClr val="tx2"/>
                  </a:solidFill>
                </a:rPr>
                <a:t>WHO</a:t>
              </a:r>
              <a:endParaRPr lang="en-US" dirty="0">
                <a:solidFill>
                  <a:schemeClr val="tx2"/>
                </a:solidFill>
              </a:endParaRPr>
            </a:p>
          </p:txBody>
        </p:sp>
        <p:sp>
          <p:nvSpPr>
            <p:cNvPr id="16" name="TextBox 15"/>
            <p:cNvSpPr txBox="1"/>
            <p:nvPr/>
          </p:nvSpPr>
          <p:spPr>
            <a:xfrm>
              <a:off x="2917391" y="1625177"/>
              <a:ext cx="4083957" cy="461665"/>
            </a:xfrm>
            <a:prstGeom prst="rect">
              <a:avLst/>
            </a:prstGeom>
            <a:noFill/>
          </p:spPr>
          <p:txBody>
            <a:bodyPr wrap="square" rtlCol="0">
              <a:spAutoFit/>
            </a:bodyPr>
            <a:lstStyle/>
            <a:p>
              <a:r>
                <a:rPr lang="en-US" sz="2400" dirty="0" smtClean="0"/>
                <a:t>Who are the customers?</a:t>
              </a:r>
              <a:endParaRPr lang="en-US" sz="2400" dirty="0"/>
            </a:p>
          </p:txBody>
        </p:sp>
      </p:grpSp>
      <p:grpSp>
        <p:nvGrpSpPr>
          <p:cNvPr id="19" name="Group 18"/>
          <p:cNvGrpSpPr/>
          <p:nvPr/>
        </p:nvGrpSpPr>
        <p:grpSpPr>
          <a:xfrm>
            <a:off x="868142" y="2877063"/>
            <a:ext cx="6806291" cy="830997"/>
            <a:chOff x="498018" y="2659343"/>
            <a:chExt cx="6806291" cy="830997"/>
          </a:xfrm>
        </p:grpSpPr>
        <p:sp>
          <p:nvSpPr>
            <p:cNvPr id="10" name="Rectangle 9"/>
            <p:cNvSpPr/>
            <p:nvPr/>
          </p:nvSpPr>
          <p:spPr bwMode="auto">
            <a:xfrm>
              <a:off x="498018" y="2710571"/>
              <a:ext cx="2038350" cy="751114"/>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688816" y="2721453"/>
              <a:ext cx="4584652" cy="751114"/>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TextBox 11"/>
            <p:cNvSpPr txBox="1"/>
            <p:nvPr/>
          </p:nvSpPr>
          <p:spPr>
            <a:xfrm>
              <a:off x="689879" y="2764997"/>
              <a:ext cx="1611083" cy="584775"/>
            </a:xfrm>
            <a:prstGeom prst="rect">
              <a:avLst/>
            </a:prstGeom>
            <a:noFill/>
          </p:spPr>
          <p:txBody>
            <a:bodyPr wrap="square" rtlCol="0">
              <a:spAutoFit/>
            </a:bodyPr>
            <a:lstStyle/>
            <a:p>
              <a:r>
                <a:rPr lang="en-US" sz="3200" dirty="0" smtClean="0">
                  <a:solidFill>
                    <a:schemeClr val="tx2"/>
                  </a:solidFill>
                </a:rPr>
                <a:t>WHAT</a:t>
              </a:r>
              <a:endParaRPr lang="en-US" dirty="0">
                <a:solidFill>
                  <a:schemeClr val="tx2"/>
                </a:solidFill>
              </a:endParaRPr>
            </a:p>
          </p:txBody>
        </p:sp>
        <p:sp>
          <p:nvSpPr>
            <p:cNvPr id="17" name="TextBox 16"/>
            <p:cNvSpPr txBox="1"/>
            <p:nvPr/>
          </p:nvSpPr>
          <p:spPr>
            <a:xfrm>
              <a:off x="2699675" y="2659343"/>
              <a:ext cx="4604634" cy="830997"/>
            </a:xfrm>
            <a:prstGeom prst="rect">
              <a:avLst/>
            </a:prstGeom>
            <a:noFill/>
          </p:spPr>
          <p:txBody>
            <a:bodyPr wrap="square" rtlCol="0">
              <a:spAutoFit/>
            </a:bodyPr>
            <a:lstStyle/>
            <a:p>
              <a:r>
                <a:rPr lang="en-US" sz="2400" dirty="0" smtClean="0"/>
                <a:t>What have the customers done?</a:t>
              </a:r>
              <a:endParaRPr lang="en-US" sz="2400" dirty="0"/>
            </a:p>
          </p:txBody>
        </p:sp>
      </p:grpSp>
      <p:grpSp>
        <p:nvGrpSpPr>
          <p:cNvPr id="20" name="Group 19"/>
          <p:cNvGrpSpPr/>
          <p:nvPr/>
        </p:nvGrpSpPr>
        <p:grpSpPr>
          <a:xfrm>
            <a:off x="868565" y="4205555"/>
            <a:ext cx="6805868" cy="830997"/>
            <a:chOff x="498441" y="4009607"/>
            <a:chExt cx="6805868" cy="830997"/>
          </a:xfrm>
        </p:grpSpPr>
        <p:sp>
          <p:nvSpPr>
            <p:cNvPr id="13" name="Rectangle 12"/>
            <p:cNvSpPr/>
            <p:nvPr/>
          </p:nvSpPr>
          <p:spPr bwMode="auto">
            <a:xfrm>
              <a:off x="498441" y="4049549"/>
              <a:ext cx="2038350" cy="751114"/>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2667044" y="4049545"/>
              <a:ext cx="4584652" cy="751114"/>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 name="TextBox 14"/>
            <p:cNvSpPr txBox="1"/>
            <p:nvPr/>
          </p:nvSpPr>
          <p:spPr>
            <a:xfrm>
              <a:off x="903936" y="4093089"/>
              <a:ext cx="1273629" cy="584775"/>
            </a:xfrm>
            <a:prstGeom prst="rect">
              <a:avLst/>
            </a:prstGeom>
            <a:noFill/>
          </p:spPr>
          <p:txBody>
            <a:bodyPr wrap="square" rtlCol="0">
              <a:spAutoFit/>
            </a:bodyPr>
            <a:lstStyle/>
            <a:p>
              <a:r>
                <a:rPr lang="en-US" sz="3200" dirty="0" smtClean="0">
                  <a:solidFill>
                    <a:schemeClr val="tx2"/>
                  </a:solidFill>
                </a:rPr>
                <a:t>WHY</a:t>
              </a:r>
              <a:endParaRPr lang="en-US" dirty="0">
                <a:solidFill>
                  <a:schemeClr val="tx2"/>
                </a:solidFill>
              </a:endParaRPr>
            </a:p>
          </p:txBody>
        </p:sp>
        <p:sp>
          <p:nvSpPr>
            <p:cNvPr id="18" name="TextBox 17"/>
            <p:cNvSpPr txBox="1"/>
            <p:nvPr/>
          </p:nvSpPr>
          <p:spPr>
            <a:xfrm>
              <a:off x="2699675" y="4009607"/>
              <a:ext cx="4604634" cy="830997"/>
            </a:xfrm>
            <a:prstGeom prst="rect">
              <a:avLst/>
            </a:prstGeom>
            <a:noFill/>
          </p:spPr>
          <p:txBody>
            <a:bodyPr wrap="square" rtlCol="0">
              <a:spAutoFit/>
            </a:bodyPr>
            <a:lstStyle/>
            <a:p>
              <a:r>
                <a:rPr lang="en-US" sz="2400" dirty="0" smtClean="0"/>
                <a:t>Why to customers make the decisions they do?</a:t>
              </a:r>
              <a:endParaRPr lang="en-US" sz="2400" dirty="0"/>
            </a:p>
          </p:txBody>
        </p:sp>
      </p:grpSp>
      <p:sp>
        <p:nvSpPr>
          <p:cNvPr id="22" name="Oval 21"/>
          <p:cNvSpPr/>
          <p:nvPr/>
        </p:nvSpPr>
        <p:spPr bwMode="auto">
          <a:xfrm>
            <a:off x="498031" y="2757321"/>
            <a:ext cx="7415893" cy="112122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696100417"/>
      </p:ext>
    </p:extLst>
  </p:cSld>
  <p:clrMapOvr>
    <a:masterClrMapping/>
  </p:clrMapOvr>
  <p:transition>
    <p:zoom/>
    <p:sndAc>
      <p:end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19</a:t>
            </a:fld>
            <a:endParaRPr lang="en-US"/>
          </a:p>
        </p:txBody>
      </p:sp>
      <p:sp>
        <p:nvSpPr>
          <p:cNvPr id="6" name="Rectangle 2"/>
          <p:cNvSpPr txBox="1">
            <a:spLocks noChangeArrowheads="1"/>
          </p:cNvSpPr>
          <p:nvPr/>
        </p:nvSpPr>
        <p:spPr>
          <a:xfrm>
            <a:off x="122238" y="0"/>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7" name="Rectangle 36"/>
          <p:cNvSpPr>
            <a:spLocks noChangeArrowheads="1"/>
          </p:cNvSpPr>
          <p:nvPr/>
        </p:nvSpPr>
        <p:spPr bwMode="auto">
          <a:xfrm>
            <a:off x="234950" y="43994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Relationship Between Frequency and Response </a:t>
            </a:r>
            <a:endParaRPr lang="en-US" sz="1800" i="1" dirty="0">
              <a:solidFill>
                <a:schemeClr val="tx2"/>
              </a:solidFill>
            </a:endParaRPr>
          </a:p>
        </p:txBody>
      </p:sp>
      <p:pic>
        <p:nvPicPr>
          <p:cNvPr id="8" name="Picture 7"/>
          <p:cNvPicPr>
            <a:picLocks noChangeAspect="1"/>
          </p:cNvPicPr>
          <p:nvPr/>
        </p:nvPicPr>
        <p:blipFill>
          <a:blip r:embed="rId2"/>
          <a:stretch>
            <a:fillRect/>
          </a:stretch>
        </p:blipFill>
        <p:spPr>
          <a:xfrm>
            <a:off x="234950" y="1749566"/>
            <a:ext cx="3845071" cy="1551840"/>
          </a:xfrm>
          <a:prstGeom prst="rect">
            <a:avLst/>
          </a:prstGeom>
        </p:spPr>
      </p:pic>
      <p:pic>
        <p:nvPicPr>
          <p:cNvPr id="9" name="Picture 8"/>
          <p:cNvPicPr>
            <a:picLocks noChangeAspect="1"/>
          </p:cNvPicPr>
          <p:nvPr/>
        </p:nvPicPr>
        <p:blipFill>
          <a:blip r:embed="rId3"/>
          <a:stretch>
            <a:fillRect/>
          </a:stretch>
        </p:blipFill>
        <p:spPr>
          <a:xfrm>
            <a:off x="4332134" y="1749566"/>
            <a:ext cx="4583266" cy="2748404"/>
          </a:xfrm>
          <a:prstGeom prst="rect">
            <a:avLst/>
          </a:prstGeom>
        </p:spPr>
      </p:pic>
    </p:spTree>
    <p:extLst>
      <p:ext uri="{BB962C8B-B14F-4D97-AF65-F5344CB8AC3E}">
        <p14:creationId xmlns:p14="http://schemas.microsoft.com/office/powerpoint/2010/main" val="1060737542"/>
      </p:ext>
    </p:extLst>
  </p:cSld>
  <p:clrMapOvr>
    <a:masterClrMapping/>
  </p:clrMapOvr>
  <p:transition>
    <p:zoom/>
    <p:sndAc>
      <p:end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20</a:t>
            </a:fld>
            <a:endParaRPr lang="en-US"/>
          </a:p>
        </p:txBody>
      </p:sp>
      <p:sp>
        <p:nvSpPr>
          <p:cNvPr id="6" name="Rectangle 2"/>
          <p:cNvSpPr txBox="1">
            <a:spLocks noChangeArrowheads="1"/>
          </p:cNvSpPr>
          <p:nvPr/>
        </p:nvSpPr>
        <p:spPr>
          <a:xfrm>
            <a:off x="122238" y="0"/>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7" name="Rectangle 36"/>
          <p:cNvSpPr>
            <a:spLocks noChangeArrowheads="1"/>
          </p:cNvSpPr>
          <p:nvPr/>
        </p:nvSpPr>
        <p:spPr bwMode="auto">
          <a:xfrm>
            <a:off x="234950" y="43994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Relationship Between Monetary Value and Response </a:t>
            </a:r>
            <a:endParaRPr lang="en-US" sz="1800" i="1" dirty="0">
              <a:solidFill>
                <a:schemeClr val="tx2"/>
              </a:solidFill>
            </a:endParaRPr>
          </a:p>
        </p:txBody>
      </p:sp>
      <p:pic>
        <p:nvPicPr>
          <p:cNvPr id="10" name="Picture 9"/>
          <p:cNvPicPr>
            <a:picLocks noChangeAspect="1"/>
          </p:cNvPicPr>
          <p:nvPr/>
        </p:nvPicPr>
        <p:blipFill>
          <a:blip r:embed="rId2"/>
          <a:stretch>
            <a:fillRect/>
          </a:stretch>
        </p:blipFill>
        <p:spPr>
          <a:xfrm>
            <a:off x="234950" y="2014251"/>
            <a:ext cx="3845071" cy="1806240"/>
          </a:xfrm>
          <a:prstGeom prst="rect">
            <a:avLst/>
          </a:prstGeom>
        </p:spPr>
      </p:pic>
      <p:pic>
        <p:nvPicPr>
          <p:cNvPr id="12" name="Picture 11"/>
          <p:cNvPicPr>
            <a:picLocks noChangeAspect="1"/>
          </p:cNvPicPr>
          <p:nvPr/>
        </p:nvPicPr>
        <p:blipFill>
          <a:blip r:embed="rId3"/>
          <a:stretch>
            <a:fillRect/>
          </a:stretch>
        </p:blipFill>
        <p:spPr>
          <a:xfrm>
            <a:off x="4207901" y="2014251"/>
            <a:ext cx="4581742" cy="2748404"/>
          </a:xfrm>
          <a:prstGeom prst="rect">
            <a:avLst/>
          </a:prstGeom>
        </p:spPr>
      </p:pic>
    </p:spTree>
    <p:extLst>
      <p:ext uri="{BB962C8B-B14F-4D97-AF65-F5344CB8AC3E}">
        <p14:creationId xmlns:p14="http://schemas.microsoft.com/office/powerpoint/2010/main" val="2715820445"/>
      </p:ext>
    </p:extLst>
  </p:cSld>
  <p:clrMapOvr>
    <a:masterClrMapping/>
  </p:clrMapOvr>
  <p:transition>
    <p:zoom/>
    <p:sndAc>
      <p:end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7840D093-75BA-4BA3-81D3-AF580C95BDBC}" type="slidenum">
              <a:rPr lang="en-US" smtClean="0"/>
              <a:pPr>
                <a:defRPr/>
              </a:pPr>
              <a:t>21</a:t>
            </a:fld>
            <a:endParaRPr lang="en-US" dirty="0"/>
          </a:p>
        </p:txBody>
      </p:sp>
      <p:sp>
        <p:nvSpPr>
          <p:cNvPr id="5" name="Rounded Rectangle 4"/>
          <p:cNvSpPr/>
          <p:nvPr/>
        </p:nvSpPr>
        <p:spPr bwMode="auto">
          <a:xfrm>
            <a:off x="5159829" y="2672716"/>
            <a:ext cx="3719512" cy="2271638"/>
          </a:xfrm>
          <a:prstGeom prst="roundRect">
            <a:avLst>
              <a:gd name="adj" fmla="val 19926"/>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extBox 6"/>
          <p:cNvSpPr txBox="1"/>
          <p:nvPr/>
        </p:nvSpPr>
        <p:spPr>
          <a:xfrm>
            <a:off x="5402766" y="3005361"/>
            <a:ext cx="3512634" cy="1938992"/>
          </a:xfrm>
          <a:prstGeom prst="rect">
            <a:avLst/>
          </a:prstGeom>
          <a:noFill/>
        </p:spPr>
        <p:txBody>
          <a:bodyPr wrap="square" rtlCol="0">
            <a:spAutoFit/>
          </a:bodyPr>
          <a:lstStyle/>
          <a:p>
            <a:pPr marL="285750" indent="-285750" algn="l">
              <a:buFont typeface="Wingdings" panose="05000000000000000000" pitchFamily="2" charset="2"/>
              <a:buChar char="Ø"/>
            </a:pPr>
            <a:r>
              <a:rPr lang="en-US" i="1" dirty="0" smtClean="0">
                <a:solidFill>
                  <a:schemeClr val="tx2"/>
                </a:solidFill>
              </a:rPr>
              <a:t>Create a 3 Digit RFM code </a:t>
            </a:r>
          </a:p>
          <a:p>
            <a:pPr marL="742950" lvl="1" indent="-285750" algn="l">
              <a:buFont typeface="Wingdings" panose="05000000000000000000" pitchFamily="2" charset="2"/>
              <a:buChar char="Ø"/>
            </a:pPr>
            <a:r>
              <a:rPr lang="en-US" i="1" dirty="0" smtClean="0">
                <a:solidFill>
                  <a:schemeClr val="tx2"/>
                </a:solidFill>
              </a:rPr>
              <a:t>100*</a:t>
            </a:r>
            <a:r>
              <a:rPr lang="en-US" i="1" dirty="0" err="1" smtClean="0">
                <a:solidFill>
                  <a:schemeClr val="tx2"/>
                </a:solidFill>
              </a:rPr>
              <a:t>Recency</a:t>
            </a:r>
            <a:r>
              <a:rPr lang="en-US" i="1" dirty="0" smtClean="0">
                <a:solidFill>
                  <a:schemeClr val="tx2"/>
                </a:solidFill>
              </a:rPr>
              <a:t> + 10*Frequency + 1*Monetary</a:t>
            </a:r>
          </a:p>
          <a:p>
            <a:pPr marL="285750" indent="-285750" algn="l">
              <a:buFont typeface="Wingdings" panose="05000000000000000000" pitchFamily="2" charset="2"/>
              <a:buChar char="Ø"/>
            </a:pPr>
            <a:r>
              <a:rPr lang="en-US" i="1" dirty="0" smtClean="0">
                <a:solidFill>
                  <a:schemeClr val="tx2"/>
                </a:solidFill>
              </a:rPr>
              <a:t>These are my segments!</a:t>
            </a:r>
          </a:p>
          <a:p>
            <a:pPr algn="l"/>
            <a:endParaRPr lang="en-US" i="1" dirty="0">
              <a:solidFill>
                <a:schemeClr val="tx2"/>
              </a:solidFill>
            </a:endParaRPr>
          </a:p>
        </p:txBody>
      </p:sp>
      <p:pic>
        <p:nvPicPr>
          <p:cNvPr id="8" name="Picture 7"/>
          <p:cNvPicPr>
            <a:picLocks noChangeAspect="1"/>
          </p:cNvPicPr>
          <p:nvPr/>
        </p:nvPicPr>
        <p:blipFill rotWithShape="1">
          <a:blip r:embed="rId2"/>
          <a:srcRect r="59411" b="9855"/>
          <a:stretch/>
        </p:blipFill>
        <p:spPr>
          <a:xfrm>
            <a:off x="122238" y="1030476"/>
            <a:ext cx="4639309" cy="5795774"/>
          </a:xfrm>
          <a:prstGeom prst="rect">
            <a:avLst/>
          </a:prstGeom>
        </p:spPr>
      </p:pic>
      <p:sp>
        <p:nvSpPr>
          <p:cNvPr id="10" name="Rectangle 2"/>
          <p:cNvSpPr txBox="1">
            <a:spLocks noChangeArrowheads="1"/>
          </p:cNvSpPr>
          <p:nvPr/>
        </p:nvSpPr>
        <p:spPr>
          <a:xfrm>
            <a:off x="122238" y="0"/>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11" name="Rectangle 36"/>
          <p:cNvSpPr>
            <a:spLocks noChangeArrowheads="1"/>
          </p:cNvSpPr>
          <p:nvPr/>
        </p:nvSpPr>
        <p:spPr bwMode="auto">
          <a:xfrm>
            <a:off x="234950" y="43994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err="1" smtClean="0">
                <a:solidFill>
                  <a:schemeClr val="tx2"/>
                </a:solidFill>
              </a:rPr>
              <a:t>Recency</a:t>
            </a:r>
            <a:r>
              <a:rPr lang="en-US" sz="1800" i="1" dirty="0" smtClean="0">
                <a:solidFill>
                  <a:schemeClr val="tx2"/>
                </a:solidFill>
              </a:rPr>
              <a:t>, Frequency, and Monetary Value </a:t>
            </a:r>
            <a:endParaRPr lang="en-US" sz="1800" i="1" dirty="0">
              <a:solidFill>
                <a:schemeClr val="tx2"/>
              </a:solidFill>
            </a:endParaRPr>
          </a:p>
        </p:txBody>
      </p:sp>
      <p:sp>
        <p:nvSpPr>
          <p:cNvPr id="9" name="TextBox 8"/>
          <p:cNvSpPr txBox="1"/>
          <p:nvPr/>
        </p:nvSpPr>
        <p:spPr>
          <a:xfrm>
            <a:off x="646563" y="930957"/>
            <a:ext cx="7129922" cy="276999"/>
          </a:xfrm>
          <a:prstGeom prst="rect">
            <a:avLst/>
          </a:prstGeom>
          <a:noFill/>
        </p:spPr>
        <p:txBody>
          <a:bodyPr wrap="square" rtlCol="0">
            <a:spAutoFit/>
          </a:bodyPr>
          <a:lstStyle/>
          <a:p>
            <a:pPr algn="ctr"/>
            <a:r>
              <a:rPr lang="en-US" sz="1200" dirty="0" smtClean="0">
                <a:solidFill>
                  <a:schemeClr val="tx2"/>
                </a:solidFill>
              </a:rPr>
              <a:t>Data from “Market Test RFM Codes” tab in Workbook</a:t>
            </a:r>
            <a:endParaRPr lang="en-US" sz="1200" dirty="0">
              <a:solidFill>
                <a:schemeClr val="tx2"/>
              </a:solidFill>
            </a:endParaRPr>
          </a:p>
        </p:txBody>
      </p:sp>
    </p:spTree>
    <p:extLst>
      <p:ext uri="{BB962C8B-B14F-4D97-AF65-F5344CB8AC3E}">
        <p14:creationId xmlns:p14="http://schemas.microsoft.com/office/powerpoint/2010/main" val="3879658309"/>
      </p:ext>
    </p:extLst>
  </p:cSld>
  <p:clrMapOvr>
    <a:masterClrMapping/>
  </p:clrMapOvr>
  <p:transition>
    <p:zoom/>
    <p:sndAc>
      <p:end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22</a:t>
            </a:fld>
            <a:endParaRPr lang="en-US"/>
          </a:p>
        </p:txBody>
      </p:sp>
      <p:pic>
        <p:nvPicPr>
          <p:cNvPr id="4" name="Picture 3"/>
          <p:cNvPicPr>
            <a:picLocks noChangeAspect="1"/>
          </p:cNvPicPr>
          <p:nvPr/>
        </p:nvPicPr>
        <p:blipFill rotWithShape="1">
          <a:blip r:embed="rId2"/>
          <a:srcRect r="81138" b="25442"/>
          <a:stretch/>
        </p:blipFill>
        <p:spPr>
          <a:xfrm>
            <a:off x="988741" y="1584869"/>
            <a:ext cx="2155903" cy="4793628"/>
          </a:xfrm>
          <a:prstGeom prst="rect">
            <a:avLst/>
          </a:prstGeom>
        </p:spPr>
      </p:pic>
      <p:sp>
        <p:nvSpPr>
          <p:cNvPr id="5" name="Rectangle 2"/>
          <p:cNvSpPr txBox="1">
            <a:spLocks noChangeArrowheads="1"/>
          </p:cNvSpPr>
          <p:nvPr/>
        </p:nvSpPr>
        <p:spPr>
          <a:xfrm>
            <a:off x="122238" y="0"/>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6" name="Rectangle 36"/>
          <p:cNvSpPr>
            <a:spLocks noChangeArrowheads="1"/>
          </p:cNvSpPr>
          <p:nvPr/>
        </p:nvSpPr>
        <p:spPr bwMode="auto">
          <a:xfrm>
            <a:off x="234950" y="43994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err="1" smtClean="0">
                <a:solidFill>
                  <a:schemeClr val="tx2"/>
                </a:solidFill>
              </a:rPr>
              <a:t>Recency</a:t>
            </a:r>
            <a:r>
              <a:rPr lang="en-US" sz="1800" i="1" dirty="0" smtClean="0">
                <a:solidFill>
                  <a:schemeClr val="tx2"/>
                </a:solidFill>
              </a:rPr>
              <a:t>, Frequency, and Monetary Value </a:t>
            </a:r>
            <a:endParaRPr lang="en-US" sz="1800" i="1" dirty="0">
              <a:solidFill>
                <a:schemeClr val="tx2"/>
              </a:solidFill>
            </a:endParaRPr>
          </a:p>
        </p:txBody>
      </p:sp>
      <p:sp>
        <p:nvSpPr>
          <p:cNvPr id="10" name="Rounded Rectangle 9"/>
          <p:cNvSpPr/>
          <p:nvPr/>
        </p:nvSpPr>
        <p:spPr bwMode="auto">
          <a:xfrm>
            <a:off x="4450266" y="3433477"/>
            <a:ext cx="3512634" cy="2042037"/>
          </a:xfrm>
          <a:prstGeom prst="roundRect">
            <a:avLst>
              <a:gd name="adj" fmla="val 19926"/>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4450266" y="3551643"/>
            <a:ext cx="3512634" cy="1815882"/>
          </a:xfrm>
          <a:prstGeom prst="rect">
            <a:avLst/>
          </a:prstGeom>
          <a:noFill/>
        </p:spPr>
        <p:txBody>
          <a:bodyPr wrap="square" rtlCol="0">
            <a:spAutoFit/>
          </a:bodyPr>
          <a:lstStyle/>
          <a:p>
            <a:pPr marL="285750" indent="-285750" algn="l">
              <a:buFont typeface="Wingdings" panose="05000000000000000000" pitchFamily="2" charset="2"/>
              <a:buChar char="Ø"/>
            </a:pPr>
            <a:r>
              <a:rPr lang="en-US" i="1" dirty="0" smtClean="0">
                <a:solidFill>
                  <a:schemeClr val="tx2"/>
                </a:solidFill>
              </a:rPr>
              <a:t>Customer, RFM Code and Bought Test Offer variables copied into new sheet</a:t>
            </a:r>
          </a:p>
          <a:p>
            <a:pPr marL="285750" indent="-285750" algn="l">
              <a:buFont typeface="Wingdings" panose="05000000000000000000" pitchFamily="2" charset="2"/>
              <a:buChar char="Ø"/>
            </a:pPr>
            <a:r>
              <a:rPr lang="en-US" i="1" dirty="0" smtClean="0">
                <a:solidFill>
                  <a:schemeClr val="tx2"/>
                </a:solidFill>
              </a:rPr>
              <a:t>Data sorted by RFM code</a:t>
            </a:r>
          </a:p>
          <a:p>
            <a:pPr marL="285750" indent="-285750" algn="l">
              <a:buFont typeface="Wingdings" panose="05000000000000000000" pitchFamily="2" charset="2"/>
              <a:buChar char="Ø"/>
            </a:pPr>
            <a:r>
              <a:rPr lang="en-US" i="1" dirty="0" smtClean="0">
                <a:solidFill>
                  <a:schemeClr val="tx2"/>
                </a:solidFill>
              </a:rPr>
              <a:t>Compute cell size and buy rate for each RFM code</a:t>
            </a:r>
          </a:p>
        </p:txBody>
      </p:sp>
      <p:sp>
        <p:nvSpPr>
          <p:cNvPr id="12" name="TextBox 11"/>
          <p:cNvSpPr txBox="1"/>
          <p:nvPr/>
        </p:nvSpPr>
        <p:spPr>
          <a:xfrm>
            <a:off x="646563" y="930957"/>
            <a:ext cx="7129922" cy="276999"/>
          </a:xfrm>
          <a:prstGeom prst="rect">
            <a:avLst/>
          </a:prstGeom>
          <a:noFill/>
        </p:spPr>
        <p:txBody>
          <a:bodyPr wrap="square" rtlCol="0">
            <a:spAutoFit/>
          </a:bodyPr>
          <a:lstStyle/>
          <a:p>
            <a:pPr algn="ctr"/>
            <a:r>
              <a:rPr lang="en-US" sz="1200" dirty="0" smtClean="0">
                <a:solidFill>
                  <a:schemeClr val="tx2"/>
                </a:solidFill>
              </a:rPr>
              <a:t>Data from “Test Data Sorted by RFM” tab in Workbook</a:t>
            </a:r>
            <a:endParaRPr lang="en-US" sz="1200" dirty="0">
              <a:solidFill>
                <a:schemeClr val="tx2"/>
              </a:solidFill>
            </a:endParaRPr>
          </a:p>
        </p:txBody>
      </p:sp>
    </p:spTree>
    <p:extLst>
      <p:ext uri="{BB962C8B-B14F-4D97-AF65-F5344CB8AC3E}">
        <p14:creationId xmlns:p14="http://schemas.microsoft.com/office/powerpoint/2010/main" val="2536945696"/>
      </p:ext>
    </p:extLst>
  </p:cSld>
  <p:clrMapOvr>
    <a:masterClrMapping/>
  </p:clrMapOvr>
  <p:transition>
    <p:zoom/>
    <p:sndAc>
      <p:end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23</a:t>
            </a:fld>
            <a:endParaRPr lang="en-US"/>
          </a:p>
        </p:txBody>
      </p:sp>
      <p:pic>
        <p:nvPicPr>
          <p:cNvPr id="3" name="Picture 2"/>
          <p:cNvPicPr>
            <a:picLocks noChangeAspect="1"/>
          </p:cNvPicPr>
          <p:nvPr/>
        </p:nvPicPr>
        <p:blipFill rotWithShape="1">
          <a:blip r:embed="rId2"/>
          <a:srcRect r="52927" b="10006"/>
          <a:stretch/>
        </p:blipFill>
        <p:spPr>
          <a:xfrm>
            <a:off x="659778" y="947248"/>
            <a:ext cx="5380463" cy="5786076"/>
          </a:xfrm>
          <a:prstGeom prst="rect">
            <a:avLst/>
          </a:prstGeom>
        </p:spPr>
      </p:pic>
      <p:sp>
        <p:nvSpPr>
          <p:cNvPr id="5" name="Rectangle 2"/>
          <p:cNvSpPr txBox="1">
            <a:spLocks noChangeArrowheads="1"/>
          </p:cNvSpPr>
          <p:nvPr/>
        </p:nvSpPr>
        <p:spPr>
          <a:xfrm>
            <a:off x="122238" y="-4573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6" name="Rectangle 36"/>
          <p:cNvSpPr>
            <a:spLocks noChangeArrowheads="1"/>
          </p:cNvSpPr>
          <p:nvPr/>
        </p:nvSpPr>
        <p:spPr bwMode="auto">
          <a:xfrm>
            <a:off x="234950" y="316457"/>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err="1" smtClean="0">
                <a:solidFill>
                  <a:schemeClr val="tx2"/>
                </a:solidFill>
              </a:rPr>
              <a:t>Recency</a:t>
            </a:r>
            <a:r>
              <a:rPr lang="en-US" sz="1800" i="1" dirty="0" smtClean="0">
                <a:solidFill>
                  <a:schemeClr val="tx2"/>
                </a:solidFill>
              </a:rPr>
              <a:t>, Frequency, and Monetary Value </a:t>
            </a:r>
            <a:endParaRPr lang="en-US" sz="1800" i="1" dirty="0">
              <a:solidFill>
                <a:schemeClr val="tx2"/>
              </a:solidFill>
            </a:endParaRPr>
          </a:p>
        </p:txBody>
      </p:sp>
      <p:sp>
        <p:nvSpPr>
          <p:cNvPr id="7" name="TextBox 6"/>
          <p:cNvSpPr txBox="1"/>
          <p:nvPr/>
        </p:nvSpPr>
        <p:spPr>
          <a:xfrm>
            <a:off x="659778" y="729171"/>
            <a:ext cx="7129922" cy="276999"/>
          </a:xfrm>
          <a:prstGeom prst="rect">
            <a:avLst/>
          </a:prstGeom>
          <a:noFill/>
        </p:spPr>
        <p:txBody>
          <a:bodyPr wrap="square" rtlCol="0">
            <a:spAutoFit/>
          </a:bodyPr>
          <a:lstStyle/>
          <a:p>
            <a:pPr algn="ctr"/>
            <a:r>
              <a:rPr lang="en-US" sz="1200" dirty="0" smtClean="0">
                <a:solidFill>
                  <a:schemeClr val="tx2"/>
                </a:solidFill>
              </a:rPr>
              <a:t>Data from “Test Data Sorted by RFM” tab in Workbook</a:t>
            </a:r>
            <a:endParaRPr lang="en-US" sz="1200" dirty="0">
              <a:solidFill>
                <a:schemeClr val="tx2"/>
              </a:solidFill>
            </a:endParaRPr>
          </a:p>
        </p:txBody>
      </p:sp>
      <p:grpSp>
        <p:nvGrpSpPr>
          <p:cNvPr id="9" name="Group 8"/>
          <p:cNvGrpSpPr/>
          <p:nvPr/>
        </p:nvGrpSpPr>
        <p:grpSpPr>
          <a:xfrm>
            <a:off x="6040241" y="947248"/>
            <a:ext cx="2042001" cy="5979363"/>
            <a:chOff x="6040241" y="947248"/>
            <a:chExt cx="2042001" cy="5979363"/>
          </a:xfrm>
        </p:grpSpPr>
        <p:pic>
          <p:nvPicPr>
            <p:cNvPr id="4" name="Picture 3"/>
            <p:cNvPicPr>
              <a:picLocks noChangeAspect="1"/>
            </p:cNvPicPr>
            <p:nvPr/>
          </p:nvPicPr>
          <p:blipFill rotWithShape="1">
            <a:blip r:embed="rId2"/>
            <a:srcRect l="82325" b="6999"/>
            <a:stretch/>
          </p:blipFill>
          <p:spPr>
            <a:xfrm>
              <a:off x="6040241" y="947248"/>
              <a:ext cx="2020229" cy="5979363"/>
            </a:xfrm>
            <a:prstGeom prst="rect">
              <a:avLst/>
            </a:prstGeom>
          </p:spPr>
        </p:pic>
        <p:sp>
          <p:nvSpPr>
            <p:cNvPr id="8" name="Rectangle 7"/>
            <p:cNvSpPr/>
            <p:nvPr/>
          </p:nvSpPr>
          <p:spPr bwMode="auto">
            <a:xfrm>
              <a:off x="7151915" y="5181600"/>
              <a:ext cx="930327"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
        <p:nvSpPr>
          <p:cNvPr id="10" name="TextBox 9"/>
          <p:cNvSpPr txBox="1"/>
          <p:nvPr/>
        </p:nvSpPr>
        <p:spPr>
          <a:xfrm>
            <a:off x="991848" y="3532541"/>
            <a:ext cx="3526971" cy="584775"/>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Plot the response rate against the RFM codes</a:t>
            </a:r>
            <a:endParaRPr lang="en-US" dirty="0">
              <a:solidFill>
                <a:schemeClr val="tx2"/>
              </a:solidFill>
            </a:endParaRPr>
          </a:p>
        </p:txBody>
      </p:sp>
    </p:spTree>
    <p:extLst>
      <p:ext uri="{BB962C8B-B14F-4D97-AF65-F5344CB8AC3E}">
        <p14:creationId xmlns:p14="http://schemas.microsoft.com/office/powerpoint/2010/main" val="3725447338"/>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4"/>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9FAF23BE-6742-468A-A95C-359ABEEBC6B2}" type="slidenum">
              <a:rPr lang="en-US" sz="1200" b="0">
                <a:solidFill>
                  <a:srgbClr val="000000"/>
                </a:solidFill>
              </a:rPr>
              <a:pPr algn="r" defTabSz="912813"/>
              <a:t>24</a:t>
            </a:fld>
            <a:endParaRPr lang="en-US" sz="1200" b="0">
              <a:solidFill>
                <a:srgbClr val="000000"/>
              </a:solidFill>
            </a:endParaRPr>
          </a:p>
        </p:txBody>
      </p:sp>
      <p:sp>
        <p:nvSpPr>
          <p:cNvPr id="103429"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sz="1800" b="0">
              <a:cs typeface="Arial" charset="0"/>
            </a:endParaRPr>
          </a:p>
        </p:txBody>
      </p:sp>
      <p:sp>
        <p:nvSpPr>
          <p:cNvPr id="103430"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103431"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103432"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103433"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103434" name="Rectangle 15"/>
          <p:cNvSpPr>
            <a:spLocks noChangeArrowheads="1"/>
          </p:cNvSpPr>
          <p:nvPr/>
        </p:nvSpPr>
        <p:spPr bwMode="auto">
          <a:xfrm>
            <a:off x="0" y="0"/>
            <a:ext cx="9144000" cy="0"/>
          </a:xfrm>
          <a:prstGeom prst="rect">
            <a:avLst/>
          </a:prstGeom>
          <a:noFill/>
          <a:ln w="9525">
            <a:noFill/>
            <a:miter lim="800000"/>
            <a:headEnd/>
            <a:tailEnd/>
          </a:ln>
        </p:spPr>
        <p:txBody>
          <a:bodyPr anchor="ctr">
            <a:spAutoFit/>
          </a:bodyPr>
          <a:lstStyle/>
          <a:p>
            <a:pPr algn="ctr">
              <a:spcBef>
                <a:spcPct val="50000"/>
              </a:spcBef>
            </a:pPr>
            <a:endParaRPr lang="en-US"/>
          </a:p>
        </p:txBody>
      </p:sp>
      <p:sp>
        <p:nvSpPr>
          <p:cNvPr id="18" name="Rectangle 3"/>
          <p:cNvSpPr txBox="1">
            <a:spLocks noChangeArrowheads="1"/>
          </p:cNvSpPr>
          <p:nvPr/>
        </p:nvSpPr>
        <p:spPr bwMode="auto">
          <a:xfrm>
            <a:off x="122238" y="234950"/>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SEGMENTATION</a:t>
            </a:r>
          </a:p>
        </p:txBody>
      </p:sp>
      <p:sp>
        <p:nvSpPr>
          <p:cNvPr id="22" name="Rectangle 36"/>
          <p:cNvSpPr>
            <a:spLocks noChangeArrowheads="1"/>
          </p:cNvSpPr>
          <p:nvPr/>
        </p:nvSpPr>
        <p:spPr bwMode="auto">
          <a:xfrm>
            <a:off x="476250" y="67832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Is Past Behavior Related to Response?</a:t>
            </a:r>
            <a:endParaRPr lang="en-US" sz="1800" i="1" dirty="0">
              <a:solidFill>
                <a:schemeClr val="tx2"/>
              </a:solidFill>
            </a:endParaRPr>
          </a:p>
        </p:txBody>
      </p:sp>
      <p:pic>
        <p:nvPicPr>
          <p:cNvPr id="5" name="Picture 4"/>
          <p:cNvPicPr>
            <a:picLocks noChangeAspect="1"/>
          </p:cNvPicPr>
          <p:nvPr/>
        </p:nvPicPr>
        <p:blipFill>
          <a:blip r:embed="rId3"/>
          <a:stretch>
            <a:fillRect/>
          </a:stretch>
        </p:blipFill>
        <p:spPr>
          <a:xfrm>
            <a:off x="883920" y="1556268"/>
            <a:ext cx="7269798" cy="4611110"/>
          </a:xfrm>
          <a:prstGeom prst="rect">
            <a:avLst/>
          </a:prstGeom>
        </p:spPr>
      </p:pic>
      <p:cxnSp>
        <p:nvCxnSpPr>
          <p:cNvPr id="3" name="Straight Connector 2"/>
          <p:cNvCxnSpPr/>
          <p:nvPr/>
        </p:nvCxnSpPr>
        <p:spPr bwMode="auto">
          <a:xfrm>
            <a:off x="1382486" y="3951514"/>
            <a:ext cx="6585857" cy="1632857"/>
          </a:xfrm>
          <a:prstGeom prst="line">
            <a:avLst/>
          </a:prstGeom>
          <a:noFill/>
          <a:ln w="95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293085261"/>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7840D093-75BA-4BA3-81D3-AF580C95BDBC}" type="slidenum">
              <a:rPr lang="en-US" smtClean="0"/>
              <a:pPr>
                <a:defRPr/>
              </a:pPr>
              <a:t>25</a:t>
            </a:fld>
            <a:endParaRPr lang="en-US"/>
          </a:p>
        </p:txBody>
      </p:sp>
      <p:pic>
        <p:nvPicPr>
          <p:cNvPr id="3" name="Picture 2"/>
          <p:cNvPicPr>
            <a:picLocks noChangeAspect="1"/>
          </p:cNvPicPr>
          <p:nvPr/>
        </p:nvPicPr>
        <p:blipFill rotWithShape="1">
          <a:blip r:embed="rId2"/>
          <a:srcRect t="14933" r="70122" b="28481"/>
          <a:stretch/>
        </p:blipFill>
        <p:spPr>
          <a:xfrm>
            <a:off x="1814728" y="1792906"/>
            <a:ext cx="4553415" cy="4850782"/>
          </a:xfrm>
          <a:prstGeom prst="rect">
            <a:avLst/>
          </a:prstGeom>
        </p:spPr>
      </p:pic>
      <p:sp>
        <p:nvSpPr>
          <p:cNvPr id="4" name="Rectangle 3"/>
          <p:cNvSpPr txBox="1">
            <a:spLocks noChangeArrowheads="1"/>
          </p:cNvSpPr>
          <p:nvPr/>
        </p:nvSpPr>
        <p:spPr bwMode="auto">
          <a:xfrm>
            <a:off x="122238" y="234950"/>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5" name="Rectangle 36"/>
          <p:cNvSpPr>
            <a:spLocks noChangeArrowheads="1"/>
          </p:cNvSpPr>
          <p:nvPr/>
        </p:nvSpPr>
        <p:spPr bwMode="auto">
          <a:xfrm>
            <a:off x="476711" y="660686"/>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To Whom Should We Extend the Offer?</a:t>
            </a:r>
            <a:endParaRPr lang="en-US" sz="1800" i="1" dirty="0">
              <a:solidFill>
                <a:schemeClr val="tx2"/>
              </a:solidFill>
            </a:endParaRPr>
          </a:p>
        </p:txBody>
      </p:sp>
      <p:sp>
        <p:nvSpPr>
          <p:cNvPr id="6" name="TextBox 5"/>
          <p:cNvSpPr txBox="1"/>
          <p:nvPr/>
        </p:nvSpPr>
        <p:spPr>
          <a:xfrm>
            <a:off x="394381" y="1396224"/>
            <a:ext cx="7129922" cy="276999"/>
          </a:xfrm>
          <a:prstGeom prst="rect">
            <a:avLst/>
          </a:prstGeom>
          <a:noFill/>
        </p:spPr>
        <p:txBody>
          <a:bodyPr wrap="square" rtlCol="0">
            <a:spAutoFit/>
          </a:bodyPr>
          <a:lstStyle/>
          <a:p>
            <a:pPr algn="ctr"/>
            <a:r>
              <a:rPr lang="en-US" sz="1200" dirty="0" smtClean="0">
                <a:solidFill>
                  <a:schemeClr val="tx2"/>
                </a:solidFill>
              </a:rPr>
              <a:t>Data from “Rollout Data” tab in Workbook</a:t>
            </a:r>
            <a:endParaRPr lang="en-US" sz="1200" dirty="0">
              <a:solidFill>
                <a:schemeClr val="tx2"/>
              </a:solidFill>
            </a:endParaRPr>
          </a:p>
        </p:txBody>
      </p:sp>
      <p:sp>
        <p:nvSpPr>
          <p:cNvPr id="7" name="TextBox 6"/>
          <p:cNvSpPr txBox="1"/>
          <p:nvPr/>
        </p:nvSpPr>
        <p:spPr>
          <a:xfrm>
            <a:off x="2438400" y="3516086"/>
            <a:ext cx="4060371" cy="584775"/>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How many rollout customers are in each RFM segment?</a:t>
            </a:r>
            <a:endParaRPr lang="en-US" dirty="0">
              <a:solidFill>
                <a:schemeClr val="tx2"/>
              </a:solidFill>
            </a:endParaRPr>
          </a:p>
        </p:txBody>
      </p:sp>
    </p:spTree>
    <p:extLst>
      <p:ext uri="{BB962C8B-B14F-4D97-AF65-F5344CB8AC3E}">
        <p14:creationId xmlns:p14="http://schemas.microsoft.com/office/powerpoint/2010/main" val="2704009389"/>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7840D093-75BA-4BA3-81D3-AF580C95BDBC}" type="slidenum">
              <a:rPr lang="en-US" smtClean="0"/>
              <a:pPr>
                <a:defRPr/>
              </a:pPr>
              <a:t>26</a:t>
            </a:fld>
            <a:endParaRPr lang="en-US"/>
          </a:p>
        </p:txBody>
      </p:sp>
      <p:pic>
        <p:nvPicPr>
          <p:cNvPr id="3" name="Picture 2"/>
          <p:cNvPicPr>
            <a:picLocks noChangeAspect="1"/>
          </p:cNvPicPr>
          <p:nvPr/>
        </p:nvPicPr>
        <p:blipFill rotWithShape="1">
          <a:blip r:embed="rId2"/>
          <a:srcRect t="14933" r="70122" b="28481"/>
          <a:stretch/>
        </p:blipFill>
        <p:spPr>
          <a:xfrm>
            <a:off x="780585" y="1498992"/>
            <a:ext cx="4553415" cy="4850782"/>
          </a:xfrm>
          <a:prstGeom prst="rect">
            <a:avLst/>
          </a:prstGeom>
        </p:spPr>
      </p:pic>
      <p:pic>
        <p:nvPicPr>
          <p:cNvPr id="4" name="Picture 3"/>
          <p:cNvPicPr>
            <a:picLocks noChangeAspect="1"/>
          </p:cNvPicPr>
          <p:nvPr/>
        </p:nvPicPr>
        <p:blipFill rotWithShape="1">
          <a:blip r:embed="rId3"/>
          <a:srcRect l="82994" t="20618" b="14189"/>
          <a:stretch/>
        </p:blipFill>
        <p:spPr>
          <a:xfrm>
            <a:off x="6582857" y="1613885"/>
            <a:ext cx="2332543" cy="5029803"/>
          </a:xfrm>
          <a:prstGeom prst="rect">
            <a:avLst/>
          </a:prstGeom>
        </p:spPr>
      </p:pic>
      <p:sp>
        <p:nvSpPr>
          <p:cNvPr id="5" name="Rectangle 3"/>
          <p:cNvSpPr txBox="1">
            <a:spLocks noChangeArrowheads="1"/>
          </p:cNvSpPr>
          <p:nvPr/>
        </p:nvSpPr>
        <p:spPr bwMode="auto">
          <a:xfrm>
            <a:off x="122238" y="84325"/>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6" name="Rectangle 36"/>
          <p:cNvSpPr>
            <a:spLocks noChangeArrowheads="1"/>
          </p:cNvSpPr>
          <p:nvPr/>
        </p:nvSpPr>
        <p:spPr bwMode="auto">
          <a:xfrm>
            <a:off x="476711" y="51006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To Whom Should We Extend the Offer?</a:t>
            </a:r>
            <a:endParaRPr lang="en-US" sz="1800" i="1" dirty="0">
              <a:solidFill>
                <a:schemeClr val="tx2"/>
              </a:solidFill>
            </a:endParaRPr>
          </a:p>
        </p:txBody>
      </p:sp>
      <p:sp>
        <p:nvSpPr>
          <p:cNvPr id="7" name="TextBox 6"/>
          <p:cNvSpPr txBox="1"/>
          <p:nvPr/>
        </p:nvSpPr>
        <p:spPr>
          <a:xfrm>
            <a:off x="394381" y="1245599"/>
            <a:ext cx="7129922" cy="276999"/>
          </a:xfrm>
          <a:prstGeom prst="rect">
            <a:avLst/>
          </a:prstGeom>
          <a:noFill/>
        </p:spPr>
        <p:txBody>
          <a:bodyPr wrap="square" rtlCol="0">
            <a:spAutoFit/>
          </a:bodyPr>
          <a:lstStyle/>
          <a:p>
            <a:pPr algn="ctr"/>
            <a:r>
              <a:rPr lang="en-US" sz="1200" dirty="0" smtClean="0">
                <a:solidFill>
                  <a:schemeClr val="tx2"/>
                </a:solidFill>
              </a:rPr>
              <a:t>Data from “Rollout” tab in Workbook</a:t>
            </a:r>
            <a:endParaRPr lang="en-US" sz="1200" dirty="0">
              <a:solidFill>
                <a:schemeClr val="tx2"/>
              </a:solidFill>
            </a:endParaRPr>
          </a:p>
        </p:txBody>
      </p:sp>
      <p:sp>
        <p:nvSpPr>
          <p:cNvPr id="8" name="Oval 7"/>
          <p:cNvSpPr/>
          <p:nvPr/>
        </p:nvSpPr>
        <p:spPr bwMode="auto">
          <a:xfrm>
            <a:off x="6716484" y="5995934"/>
            <a:ext cx="2198916" cy="27213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6541589" y="2759770"/>
            <a:ext cx="1099458" cy="27213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10" name="Picture 9"/>
          <p:cNvPicPr>
            <a:picLocks noChangeAspect="1"/>
          </p:cNvPicPr>
          <p:nvPr/>
        </p:nvPicPr>
        <p:blipFill rotWithShape="1">
          <a:blip r:embed="rId4"/>
          <a:srcRect l="28408" t="16239" r="52190" b="32318"/>
          <a:stretch/>
        </p:blipFill>
        <p:spPr>
          <a:xfrm>
            <a:off x="2763284" y="2193167"/>
            <a:ext cx="2956920" cy="4410000"/>
          </a:xfrm>
          <a:prstGeom prst="rect">
            <a:avLst/>
          </a:prstGeom>
        </p:spPr>
      </p:pic>
      <p:sp>
        <p:nvSpPr>
          <p:cNvPr id="11" name="Rectangle 10"/>
          <p:cNvSpPr/>
          <p:nvPr/>
        </p:nvSpPr>
        <p:spPr bwMode="auto">
          <a:xfrm>
            <a:off x="1306286" y="4659086"/>
            <a:ext cx="3145971" cy="1121228"/>
          </a:xfrm>
          <a:prstGeom prst="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Rounded Rectangle 11"/>
          <p:cNvSpPr/>
          <p:nvPr/>
        </p:nvSpPr>
        <p:spPr bwMode="auto">
          <a:xfrm>
            <a:off x="62871" y="3517311"/>
            <a:ext cx="3124200" cy="2283549"/>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I know</a:t>
            </a:r>
            <a:r>
              <a:rPr kumimoji="0" lang="en-US" sz="1600" b="1" i="0" u="none" strike="noStrike" cap="none" normalizeH="0" dirty="0" smtClean="0">
                <a:ln>
                  <a:noFill/>
                </a:ln>
                <a:solidFill>
                  <a:schemeClr val="tx2"/>
                </a:solidFill>
                <a:effectLst/>
                <a:latin typeface="Arial" charset="0"/>
              </a:rPr>
              <a:t> how many rollout customers are in each cell</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baseline="0" dirty="0" smtClean="0">
                <a:solidFill>
                  <a:schemeClr val="tx2"/>
                </a:solidFill>
              </a:rPr>
              <a:t>I</a:t>
            </a:r>
            <a:r>
              <a:rPr lang="en-US" dirty="0" smtClean="0">
                <a:solidFill>
                  <a:schemeClr val="tx2"/>
                </a:solidFill>
              </a:rPr>
              <a:t> do not know the buy rate</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Ho</a:t>
            </a:r>
            <a:r>
              <a:rPr lang="en-US" dirty="0" smtClean="0">
                <a:solidFill>
                  <a:schemeClr val="tx2"/>
                </a:solidFill>
              </a:rPr>
              <a:t>w can I approximate it?</a:t>
            </a:r>
            <a:endParaRPr kumimoji="0" lang="en-US" sz="1600" b="1" i="0" u="none" strike="noStrike" cap="none" normalizeH="0" baseline="0" dirty="0" smtClean="0">
              <a:ln>
                <a:noFill/>
              </a:ln>
              <a:solidFill>
                <a:schemeClr val="tx2"/>
              </a:solidFill>
              <a:effectLst/>
            </a:endParaRPr>
          </a:p>
        </p:txBody>
      </p:sp>
    </p:spTree>
    <p:extLst>
      <p:ext uri="{BB962C8B-B14F-4D97-AF65-F5344CB8AC3E}">
        <p14:creationId xmlns:p14="http://schemas.microsoft.com/office/powerpoint/2010/main" val="3024424518"/>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27</a:t>
            </a:fld>
            <a:endParaRPr lang="en-US"/>
          </a:p>
        </p:txBody>
      </p:sp>
      <p:pic>
        <p:nvPicPr>
          <p:cNvPr id="3" name="Picture 2"/>
          <p:cNvPicPr>
            <a:picLocks noChangeAspect="1"/>
          </p:cNvPicPr>
          <p:nvPr/>
        </p:nvPicPr>
        <p:blipFill rotWithShape="1">
          <a:blip r:embed="rId2"/>
          <a:srcRect t="1" r="52927" b="26336"/>
          <a:stretch/>
        </p:blipFill>
        <p:spPr>
          <a:xfrm>
            <a:off x="3359434" y="1907530"/>
            <a:ext cx="5380463" cy="4736158"/>
          </a:xfrm>
          <a:prstGeom prst="rect">
            <a:avLst/>
          </a:prstGeom>
        </p:spPr>
      </p:pic>
      <p:sp>
        <p:nvSpPr>
          <p:cNvPr id="4" name="Rectangle 3"/>
          <p:cNvSpPr txBox="1">
            <a:spLocks noChangeArrowheads="1"/>
          </p:cNvSpPr>
          <p:nvPr/>
        </p:nvSpPr>
        <p:spPr bwMode="auto">
          <a:xfrm>
            <a:off x="122238" y="84325"/>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5" name="Rectangle 36"/>
          <p:cNvSpPr>
            <a:spLocks noChangeArrowheads="1"/>
          </p:cNvSpPr>
          <p:nvPr/>
        </p:nvSpPr>
        <p:spPr bwMode="auto">
          <a:xfrm>
            <a:off x="476711" y="51006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To Whom Should We Extend the Offer?</a:t>
            </a:r>
            <a:endParaRPr lang="en-US" sz="1800" i="1" dirty="0">
              <a:solidFill>
                <a:schemeClr val="tx2"/>
              </a:solidFill>
            </a:endParaRPr>
          </a:p>
        </p:txBody>
      </p:sp>
      <p:sp>
        <p:nvSpPr>
          <p:cNvPr id="6" name="Rounded Rectangle 5"/>
          <p:cNvSpPr/>
          <p:nvPr/>
        </p:nvSpPr>
        <p:spPr bwMode="auto">
          <a:xfrm>
            <a:off x="62871" y="3517311"/>
            <a:ext cx="3124200" cy="310079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Go back to the RFM cell response</a:t>
            </a:r>
            <a:r>
              <a:rPr kumimoji="0" lang="en-US" sz="1600" b="1" i="0" u="none" strike="noStrike" cap="none" normalizeH="0" dirty="0" smtClean="0">
                <a:ln>
                  <a:noFill/>
                </a:ln>
                <a:solidFill>
                  <a:schemeClr val="tx2"/>
                </a:solidFill>
                <a:effectLst/>
                <a:latin typeface="Arial" charset="0"/>
              </a:rPr>
              <a:t> rates from the test data</a:t>
            </a:r>
            <a:endParaRPr lang="en-US" dirty="0" smtClean="0">
              <a:solidFill>
                <a:schemeClr val="tx2"/>
              </a:solidFill>
            </a:endParaRP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Match test data and rollout data on</a:t>
            </a:r>
            <a:r>
              <a:rPr kumimoji="0" lang="en-US" sz="1600" b="1" i="0" u="none" strike="noStrike" cap="none" normalizeH="0" dirty="0" smtClean="0">
                <a:ln>
                  <a:noFill/>
                </a:ln>
                <a:solidFill>
                  <a:schemeClr val="tx2"/>
                </a:solidFill>
                <a:effectLst/>
                <a:latin typeface="Arial" charset="0"/>
              </a:rPr>
              <a:t> RFM code</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baseline="0" dirty="0" smtClean="0">
                <a:solidFill>
                  <a:schemeClr val="tx2"/>
                </a:solidFill>
              </a:rPr>
              <a:t>Use</a:t>
            </a:r>
            <a:r>
              <a:rPr lang="en-US" dirty="0" smtClean="0">
                <a:solidFill>
                  <a:schemeClr val="tx2"/>
                </a:solidFill>
              </a:rPr>
              <a:t> response rate from test data as estimate of response rate in rollout data</a:t>
            </a:r>
            <a:endParaRPr kumimoji="0" lang="en-US" sz="1600" b="1" i="0" u="none" strike="noStrike" cap="none" normalizeH="0" baseline="0" dirty="0" smtClean="0">
              <a:ln>
                <a:noFill/>
              </a:ln>
              <a:solidFill>
                <a:schemeClr val="tx2"/>
              </a:solidFill>
              <a:effectLst/>
            </a:endParaRPr>
          </a:p>
        </p:txBody>
      </p:sp>
      <p:sp>
        <p:nvSpPr>
          <p:cNvPr id="8" name="TextBox 7"/>
          <p:cNvSpPr txBox="1"/>
          <p:nvPr/>
        </p:nvSpPr>
        <p:spPr>
          <a:xfrm>
            <a:off x="2780163" y="1541020"/>
            <a:ext cx="7129922" cy="276999"/>
          </a:xfrm>
          <a:prstGeom prst="rect">
            <a:avLst/>
          </a:prstGeom>
          <a:noFill/>
        </p:spPr>
        <p:txBody>
          <a:bodyPr wrap="square" rtlCol="0">
            <a:spAutoFit/>
          </a:bodyPr>
          <a:lstStyle/>
          <a:p>
            <a:pPr algn="ctr"/>
            <a:r>
              <a:rPr lang="en-US" sz="1200" dirty="0" smtClean="0">
                <a:solidFill>
                  <a:schemeClr val="tx2"/>
                </a:solidFill>
              </a:rPr>
              <a:t>Data from “Test Data Sorted by RFM” tab in Workbook</a:t>
            </a:r>
            <a:endParaRPr lang="en-US" sz="1200" dirty="0">
              <a:solidFill>
                <a:schemeClr val="tx2"/>
              </a:solidFill>
            </a:endParaRPr>
          </a:p>
        </p:txBody>
      </p:sp>
    </p:spTree>
    <p:extLst>
      <p:ext uri="{BB962C8B-B14F-4D97-AF65-F5344CB8AC3E}">
        <p14:creationId xmlns:p14="http://schemas.microsoft.com/office/powerpoint/2010/main" val="3438745562"/>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7840D093-75BA-4BA3-81D3-AF580C95BDBC}" type="slidenum">
              <a:rPr lang="en-US" smtClean="0"/>
              <a:pPr>
                <a:defRPr/>
              </a:pPr>
              <a:t>28</a:t>
            </a:fld>
            <a:endParaRPr lang="en-US"/>
          </a:p>
        </p:txBody>
      </p:sp>
      <p:pic>
        <p:nvPicPr>
          <p:cNvPr id="3" name="Picture 2"/>
          <p:cNvPicPr>
            <a:picLocks noChangeAspect="1"/>
          </p:cNvPicPr>
          <p:nvPr/>
        </p:nvPicPr>
        <p:blipFill rotWithShape="1">
          <a:blip r:embed="rId2"/>
          <a:srcRect t="15182" r="46708" b="32135"/>
          <a:stretch/>
        </p:blipFill>
        <p:spPr>
          <a:xfrm>
            <a:off x="598714" y="1984917"/>
            <a:ext cx="8121805" cy="4516244"/>
          </a:xfrm>
          <a:prstGeom prst="rect">
            <a:avLst/>
          </a:prstGeom>
        </p:spPr>
      </p:pic>
      <p:sp>
        <p:nvSpPr>
          <p:cNvPr id="4" name="Rectangle 36"/>
          <p:cNvSpPr>
            <a:spLocks noChangeArrowheads="1"/>
          </p:cNvSpPr>
          <p:nvPr/>
        </p:nvSpPr>
        <p:spPr bwMode="auto">
          <a:xfrm>
            <a:off x="283029" y="466962"/>
            <a:ext cx="7623515"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smtClean="0"/>
              <a:t>FROM SEGMENTATION TO TARGETING</a:t>
            </a:r>
            <a:endParaRPr lang="en-US" kern="0" dirty="0" smtClean="0"/>
          </a:p>
        </p:txBody>
      </p:sp>
      <p:sp>
        <p:nvSpPr>
          <p:cNvPr id="6" name="Rectangle 5"/>
          <p:cNvSpPr txBox="1">
            <a:spLocks noChangeArrowheads="1"/>
          </p:cNvSpPr>
          <p:nvPr/>
        </p:nvSpPr>
        <p:spPr bwMode="auto">
          <a:xfrm>
            <a:off x="184832" y="541362"/>
            <a:ext cx="7778068" cy="261610"/>
          </a:xfrm>
          <a:prstGeom prst="rect">
            <a:avLst/>
          </a:prstGeom>
          <a:noFill/>
          <a:ln w="9525">
            <a:noFill/>
            <a:miter lim="800000"/>
            <a:headEnd/>
            <a:tailEnd/>
          </a:ln>
        </p:spPr>
        <p:txBody>
          <a:bodyPr wrap="square" lIns="0" tIns="0" rIns="0" bIns="0">
            <a:spAutoFit/>
          </a:bodyPr>
          <a:lstStyle/>
          <a:p>
            <a:pPr>
              <a:spcBef>
                <a:spcPct val="50000"/>
              </a:spcBef>
            </a:pPr>
            <a:r>
              <a:rPr lang="en-US" sz="1700" i="1" dirty="0" smtClean="0">
                <a:solidFill>
                  <a:schemeClr val="tx2"/>
                </a:solidFill>
              </a:rPr>
              <a:t>Estimating Response Rate in Rollout Data</a:t>
            </a:r>
          </a:p>
        </p:txBody>
      </p:sp>
      <p:cxnSp>
        <p:nvCxnSpPr>
          <p:cNvPr id="9" name="Straight Arrow Connector 8"/>
          <p:cNvCxnSpPr/>
          <p:nvPr/>
        </p:nvCxnSpPr>
        <p:spPr bwMode="auto">
          <a:xfrm flipV="1">
            <a:off x="7837714" y="1673661"/>
            <a:ext cx="125186" cy="1610124"/>
          </a:xfrm>
          <a:prstGeom prst="straightConnector1">
            <a:avLst/>
          </a:prstGeom>
          <a:noFill/>
          <a:ln w="9525" cap="flat" cmpd="sng" algn="ctr">
            <a:solidFill>
              <a:srgbClr val="FF0000"/>
            </a:solidFill>
            <a:prstDash val="solid"/>
            <a:round/>
            <a:headEnd type="triangle" w="med" len="med"/>
            <a:tailEnd type="triangle"/>
          </a:ln>
          <a:effectLst/>
        </p:spPr>
      </p:cxnSp>
      <p:sp>
        <p:nvSpPr>
          <p:cNvPr id="10" name="TextBox 9"/>
          <p:cNvSpPr txBox="1"/>
          <p:nvPr/>
        </p:nvSpPr>
        <p:spPr>
          <a:xfrm>
            <a:off x="7837714" y="715368"/>
            <a:ext cx="990600" cy="1015663"/>
          </a:xfrm>
          <a:prstGeom prst="rect">
            <a:avLst/>
          </a:prstGeom>
          <a:noFill/>
        </p:spPr>
        <p:txBody>
          <a:bodyPr wrap="square" rtlCol="0">
            <a:spAutoFit/>
          </a:bodyPr>
          <a:lstStyle/>
          <a:p>
            <a:r>
              <a:rPr lang="en-US" sz="1200" dirty="0" smtClean="0"/>
              <a:t>Matched on RFM Cell from Market Test Data</a:t>
            </a:r>
            <a:endParaRPr lang="en-US" sz="1200" dirty="0"/>
          </a:p>
        </p:txBody>
      </p:sp>
      <p:sp>
        <p:nvSpPr>
          <p:cNvPr id="11" name="TextBox 10"/>
          <p:cNvSpPr txBox="1"/>
          <p:nvPr/>
        </p:nvSpPr>
        <p:spPr>
          <a:xfrm>
            <a:off x="770385" y="1592532"/>
            <a:ext cx="7129922" cy="276999"/>
          </a:xfrm>
          <a:prstGeom prst="rect">
            <a:avLst/>
          </a:prstGeom>
          <a:noFill/>
        </p:spPr>
        <p:txBody>
          <a:bodyPr wrap="square" rtlCol="0">
            <a:spAutoFit/>
          </a:bodyPr>
          <a:lstStyle/>
          <a:p>
            <a:pPr algn="ctr"/>
            <a:r>
              <a:rPr lang="en-US" sz="1200" dirty="0" smtClean="0">
                <a:solidFill>
                  <a:schemeClr val="tx2"/>
                </a:solidFill>
              </a:rPr>
              <a:t>Data from “Rollout” tab in Workbook</a:t>
            </a:r>
            <a:endParaRPr lang="en-US" sz="1200" dirty="0">
              <a:solidFill>
                <a:schemeClr val="tx2"/>
              </a:solidFill>
            </a:endParaRPr>
          </a:p>
        </p:txBody>
      </p:sp>
      <p:sp>
        <p:nvSpPr>
          <p:cNvPr id="12" name="Rounded Rectangle 11"/>
          <p:cNvSpPr/>
          <p:nvPr/>
        </p:nvSpPr>
        <p:spPr bwMode="auto">
          <a:xfrm>
            <a:off x="1859014" y="3865654"/>
            <a:ext cx="3124200" cy="1193889"/>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What</a:t>
            </a:r>
            <a:r>
              <a:rPr kumimoji="0" lang="en-US" sz="1600" b="1" i="0" u="none" strike="noStrike" cap="none" normalizeH="0" dirty="0" smtClean="0">
                <a:ln>
                  <a:noFill/>
                </a:ln>
                <a:solidFill>
                  <a:schemeClr val="tx2"/>
                </a:solidFill>
                <a:effectLst/>
                <a:latin typeface="Arial" charset="0"/>
              </a:rPr>
              <a:t> is the expected number of buyers among the 45,064 rollout customers?</a:t>
            </a:r>
            <a:endParaRPr kumimoji="0" lang="en-US" sz="1600" b="1" i="0" u="none" strike="noStrike" cap="none" normalizeH="0" baseline="0" dirty="0" smtClean="0">
              <a:ln>
                <a:noFill/>
              </a:ln>
              <a:solidFill>
                <a:schemeClr val="tx2"/>
              </a:solidFill>
              <a:effectLst/>
            </a:endParaRPr>
          </a:p>
        </p:txBody>
      </p:sp>
    </p:spTree>
    <p:extLst>
      <p:ext uri="{BB962C8B-B14F-4D97-AF65-F5344CB8AC3E}">
        <p14:creationId xmlns:p14="http://schemas.microsoft.com/office/powerpoint/2010/main" val="1927950465"/>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2</a:t>
            </a:fld>
            <a:endParaRPr lang="en-US"/>
          </a:p>
        </p:txBody>
      </p:sp>
      <p:sp>
        <p:nvSpPr>
          <p:cNvPr id="4" name="Rounded Rectangle 3"/>
          <p:cNvSpPr/>
          <p:nvPr/>
        </p:nvSpPr>
        <p:spPr bwMode="auto">
          <a:xfrm>
            <a:off x="1121229" y="1632857"/>
            <a:ext cx="3026228" cy="3918857"/>
          </a:xfrm>
          <a:prstGeom prst="roundRect">
            <a:avLst/>
          </a:prstGeom>
          <a:solidFill>
            <a:srgbClr val="CCECFF"/>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1583871" y="2724482"/>
            <a:ext cx="2100944" cy="1077218"/>
          </a:xfrm>
          <a:prstGeom prst="rect">
            <a:avLst/>
          </a:prstGeom>
          <a:noFill/>
        </p:spPr>
        <p:txBody>
          <a:bodyPr wrap="square" rtlCol="0">
            <a:spAutoFit/>
          </a:bodyPr>
          <a:lstStyle/>
          <a:p>
            <a:r>
              <a:rPr lang="en-US" u="sng" dirty="0" smtClean="0">
                <a:solidFill>
                  <a:schemeClr val="tx2"/>
                </a:solidFill>
              </a:rPr>
              <a:t>Revealed Preference Data</a:t>
            </a:r>
          </a:p>
          <a:p>
            <a:pPr marL="285750" indent="-285750">
              <a:buFont typeface="Arial" panose="020B0604020202020204" pitchFamily="34" charset="0"/>
              <a:buChar char="•"/>
            </a:pPr>
            <a:r>
              <a:rPr lang="en-US" b="0" i="1" dirty="0" smtClean="0">
                <a:solidFill>
                  <a:schemeClr val="tx2"/>
                </a:solidFill>
              </a:rPr>
              <a:t>What customers actually do</a:t>
            </a:r>
          </a:p>
        </p:txBody>
      </p:sp>
      <p:sp>
        <p:nvSpPr>
          <p:cNvPr id="6" name="Rounded Rectangle 5"/>
          <p:cNvSpPr/>
          <p:nvPr/>
        </p:nvSpPr>
        <p:spPr bwMode="auto">
          <a:xfrm>
            <a:off x="4942114" y="1632857"/>
            <a:ext cx="3026228" cy="3918857"/>
          </a:xfrm>
          <a:prstGeom prst="roundRect">
            <a:avLst/>
          </a:prstGeom>
          <a:solidFill>
            <a:srgbClr val="CCECFF"/>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extBox 6"/>
          <p:cNvSpPr txBox="1"/>
          <p:nvPr/>
        </p:nvSpPr>
        <p:spPr>
          <a:xfrm>
            <a:off x="5404756" y="2724482"/>
            <a:ext cx="2100944" cy="1323439"/>
          </a:xfrm>
          <a:prstGeom prst="rect">
            <a:avLst/>
          </a:prstGeom>
          <a:noFill/>
        </p:spPr>
        <p:txBody>
          <a:bodyPr wrap="square" rtlCol="0">
            <a:spAutoFit/>
          </a:bodyPr>
          <a:lstStyle/>
          <a:p>
            <a:r>
              <a:rPr lang="en-US" u="sng" dirty="0" smtClean="0">
                <a:solidFill>
                  <a:schemeClr val="tx2"/>
                </a:solidFill>
              </a:rPr>
              <a:t>Stated Preference Data</a:t>
            </a:r>
          </a:p>
          <a:p>
            <a:pPr marL="285750" indent="-285750">
              <a:buFont typeface="Arial" panose="020B0604020202020204" pitchFamily="34" charset="0"/>
              <a:buChar char="•"/>
            </a:pPr>
            <a:r>
              <a:rPr lang="en-US" b="0" i="1" dirty="0">
                <a:solidFill>
                  <a:schemeClr val="tx2"/>
                </a:solidFill>
              </a:rPr>
              <a:t>What customers </a:t>
            </a:r>
            <a:r>
              <a:rPr lang="en-US" b="0" i="1" dirty="0" smtClean="0">
                <a:solidFill>
                  <a:schemeClr val="tx2"/>
                </a:solidFill>
              </a:rPr>
              <a:t>say they will do</a:t>
            </a:r>
            <a:endParaRPr lang="en-US" b="0" i="1" dirty="0">
              <a:solidFill>
                <a:schemeClr val="tx2"/>
              </a:solidFill>
            </a:endParaRPr>
          </a:p>
          <a:p>
            <a:endParaRPr lang="en-US" u="sng" dirty="0" smtClean="0">
              <a:solidFill>
                <a:schemeClr val="tx2"/>
              </a:solidFill>
            </a:endParaRPr>
          </a:p>
        </p:txBody>
      </p:sp>
      <p:sp>
        <p:nvSpPr>
          <p:cNvPr id="11" name="Rectangle 2"/>
          <p:cNvSpPr>
            <a:spLocks noGrp="1" noChangeArrowheads="1"/>
          </p:cNvSpPr>
          <p:nvPr>
            <p:ph type="title"/>
          </p:nvPr>
        </p:nvSpPr>
        <p:spPr>
          <a:xfrm>
            <a:off x="89592" y="115207"/>
            <a:ext cx="8793162" cy="292388"/>
          </a:xfrm>
        </p:spPr>
        <p:txBody>
          <a:bodyPr/>
          <a:lstStyle/>
          <a:p>
            <a:r>
              <a:rPr lang="en-US" dirty="0" smtClean="0"/>
              <a:t>SEGMENTATION</a:t>
            </a:r>
            <a:endParaRPr lang="en-US" dirty="0"/>
          </a:p>
        </p:txBody>
      </p:sp>
      <p:sp>
        <p:nvSpPr>
          <p:cNvPr id="12"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Behavioral Bases for Segmentation</a:t>
            </a:r>
            <a:endParaRPr lang="en-US" sz="1800" i="1" dirty="0">
              <a:solidFill>
                <a:schemeClr val="tx2"/>
              </a:solidFill>
            </a:endParaRPr>
          </a:p>
        </p:txBody>
      </p:sp>
    </p:spTree>
    <p:extLst>
      <p:ext uri="{BB962C8B-B14F-4D97-AF65-F5344CB8AC3E}">
        <p14:creationId xmlns:p14="http://schemas.microsoft.com/office/powerpoint/2010/main" val="3470785411"/>
      </p:ext>
    </p:extLst>
  </p:cSld>
  <p:clrMapOvr>
    <a:masterClrMapping/>
  </p:clrMapOvr>
  <p:transition>
    <p:zoom/>
    <p:sndAc>
      <p:end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29</a:t>
            </a:fld>
            <a:endParaRPr lang="en-US"/>
          </a:p>
        </p:txBody>
      </p:sp>
      <p:sp>
        <p:nvSpPr>
          <p:cNvPr id="4" name="Rectangle 3"/>
          <p:cNvSpPr txBox="1">
            <a:spLocks noChangeArrowheads="1"/>
          </p:cNvSpPr>
          <p:nvPr/>
        </p:nvSpPr>
        <p:spPr bwMode="auto">
          <a:xfrm>
            <a:off x="122238" y="84325"/>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5" name="Rectangle 36"/>
          <p:cNvSpPr>
            <a:spLocks noChangeArrowheads="1"/>
          </p:cNvSpPr>
          <p:nvPr/>
        </p:nvSpPr>
        <p:spPr bwMode="auto">
          <a:xfrm>
            <a:off x="476711" y="51006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To Whom Should We Extend the Offer?</a:t>
            </a:r>
            <a:endParaRPr lang="en-US" sz="1800" i="1" dirty="0">
              <a:solidFill>
                <a:schemeClr val="tx2"/>
              </a:solidFill>
            </a:endParaRPr>
          </a:p>
        </p:txBody>
      </p:sp>
      <p:sp>
        <p:nvSpPr>
          <p:cNvPr id="8" name="TextBox 7"/>
          <p:cNvSpPr txBox="1"/>
          <p:nvPr/>
        </p:nvSpPr>
        <p:spPr>
          <a:xfrm>
            <a:off x="4011884" y="2053935"/>
            <a:ext cx="4239487" cy="1077218"/>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i="1" dirty="0" smtClean="0">
                <a:solidFill>
                  <a:schemeClr val="tx2"/>
                </a:solidFill>
              </a:rPr>
              <a:t>Total No. of Customers:  45,064</a:t>
            </a:r>
          </a:p>
          <a:p>
            <a:pPr marL="285750" indent="-285750" algn="l">
              <a:buFont typeface="Wingdings" panose="05000000000000000000" pitchFamily="2" charset="2"/>
              <a:buChar char="Ø"/>
            </a:pPr>
            <a:r>
              <a:rPr lang="en-US" i="1" dirty="0" smtClean="0">
                <a:solidFill>
                  <a:schemeClr val="tx2"/>
                </a:solidFill>
              </a:rPr>
              <a:t>Total Expected No. of Buyers:  4,182</a:t>
            </a:r>
          </a:p>
          <a:p>
            <a:pPr marL="285750" indent="-285750" algn="l">
              <a:buFont typeface="Wingdings" panose="05000000000000000000" pitchFamily="2" charset="2"/>
              <a:buChar char="Ø"/>
            </a:pPr>
            <a:r>
              <a:rPr lang="en-US" i="1" dirty="0" smtClean="0">
                <a:solidFill>
                  <a:schemeClr val="tx2"/>
                </a:solidFill>
              </a:rPr>
              <a:t>Expected Total Buy Rate:  9.28%</a:t>
            </a:r>
          </a:p>
        </p:txBody>
      </p:sp>
      <p:pic>
        <p:nvPicPr>
          <p:cNvPr id="9" name="Picture 8"/>
          <p:cNvPicPr>
            <a:picLocks noChangeAspect="1"/>
          </p:cNvPicPr>
          <p:nvPr/>
        </p:nvPicPr>
        <p:blipFill>
          <a:blip r:embed="rId2"/>
          <a:stretch>
            <a:fillRect/>
          </a:stretch>
        </p:blipFill>
        <p:spPr>
          <a:xfrm>
            <a:off x="476711" y="1091407"/>
            <a:ext cx="2702971" cy="5552281"/>
          </a:xfrm>
          <a:prstGeom prst="rect">
            <a:avLst/>
          </a:prstGeom>
        </p:spPr>
      </p:pic>
      <p:sp>
        <p:nvSpPr>
          <p:cNvPr id="10" name="TextBox 9"/>
          <p:cNvSpPr txBox="1"/>
          <p:nvPr/>
        </p:nvSpPr>
        <p:spPr>
          <a:xfrm>
            <a:off x="4011884" y="3889248"/>
            <a:ext cx="4239487" cy="1569660"/>
          </a:xfrm>
          <a:prstGeom prst="rect">
            <a:avLst/>
          </a:prstGeom>
          <a:solidFill>
            <a:schemeClr val="bg1">
              <a:lumMod val="95000"/>
            </a:schemeClr>
          </a:solidFill>
        </p:spPr>
        <p:txBody>
          <a:bodyPr wrap="square" rtlCol="0">
            <a:spAutoFit/>
          </a:bodyPr>
          <a:lstStyle/>
          <a:p>
            <a:pPr marL="285750" indent="-285750" algn="l">
              <a:buFont typeface="Wingdings" panose="05000000000000000000" pitchFamily="2" charset="2"/>
              <a:buChar char="Ø"/>
            </a:pPr>
            <a:r>
              <a:rPr lang="en-US" i="1" dirty="0" smtClean="0">
                <a:solidFill>
                  <a:schemeClr val="tx2"/>
                </a:solidFill>
              </a:rPr>
              <a:t>Thought Experiment</a:t>
            </a:r>
          </a:p>
          <a:p>
            <a:pPr marL="285750" indent="-285750" algn="l">
              <a:buFont typeface="Arial" panose="020B0604020202020204" pitchFamily="34" charset="0"/>
              <a:buChar char="•"/>
            </a:pPr>
            <a:r>
              <a:rPr lang="en-US" i="1" dirty="0" smtClean="0">
                <a:solidFill>
                  <a:schemeClr val="tx2"/>
                </a:solidFill>
              </a:rPr>
              <a:t>Take all customers and randomly divide into 10 groups of equal size</a:t>
            </a:r>
          </a:p>
          <a:p>
            <a:pPr marL="285750" indent="-285750" algn="l">
              <a:buFont typeface="Arial" panose="020B0604020202020204" pitchFamily="34" charset="0"/>
              <a:buChar char="•"/>
            </a:pPr>
            <a:r>
              <a:rPr lang="en-US" i="1" dirty="0" smtClean="0">
                <a:solidFill>
                  <a:schemeClr val="tx2"/>
                </a:solidFill>
              </a:rPr>
              <a:t>How many buyers would you expect to find in each group?</a:t>
            </a:r>
          </a:p>
        </p:txBody>
      </p:sp>
    </p:spTree>
    <p:extLst>
      <p:ext uri="{BB962C8B-B14F-4D97-AF65-F5344CB8AC3E}">
        <p14:creationId xmlns:p14="http://schemas.microsoft.com/office/powerpoint/2010/main" val="1203038646"/>
      </p:ext>
    </p:extLst>
  </p:cSld>
  <p:clrMapOvr>
    <a:masterClrMapping/>
  </p:clrMapOvr>
  <p:transition>
    <p:zoom/>
    <p:sndAc>
      <p:end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30</a:t>
            </a:fld>
            <a:endParaRPr lang="en-US"/>
          </a:p>
        </p:txBody>
      </p:sp>
      <p:sp>
        <p:nvSpPr>
          <p:cNvPr id="4" name="Rectangle 36"/>
          <p:cNvSpPr>
            <a:spLocks noChangeArrowheads="1"/>
          </p:cNvSpPr>
          <p:nvPr/>
        </p:nvSpPr>
        <p:spPr bwMode="auto">
          <a:xfrm>
            <a:off x="500063" y="398536"/>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6" name="Rectangle 5"/>
          <p:cNvSpPr txBox="1">
            <a:spLocks noChangeArrowheads="1"/>
          </p:cNvSpPr>
          <p:nvPr/>
        </p:nvSpPr>
        <p:spPr bwMode="auto">
          <a:xfrm>
            <a:off x="636588" y="473068"/>
            <a:ext cx="6502400" cy="261610"/>
          </a:xfrm>
          <a:prstGeom prst="rect">
            <a:avLst/>
          </a:prstGeom>
          <a:noFill/>
          <a:ln w="9525">
            <a:noFill/>
            <a:miter lim="800000"/>
            <a:headEnd/>
            <a:tailEnd/>
          </a:ln>
        </p:spPr>
        <p:txBody>
          <a:bodyPr lIns="0" tIns="0" rIns="0" bIns="0">
            <a:spAutoFit/>
          </a:bodyPr>
          <a:lstStyle/>
          <a:p>
            <a:pPr>
              <a:spcBef>
                <a:spcPct val="50000"/>
              </a:spcBef>
            </a:pPr>
            <a:r>
              <a:rPr lang="en-US" sz="1700" i="1" dirty="0" smtClean="0">
                <a:solidFill>
                  <a:schemeClr val="tx2"/>
                </a:solidFill>
              </a:rPr>
              <a:t>Random Selection Expected Sales</a:t>
            </a:r>
          </a:p>
        </p:txBody>
      </p:sp>
      <p:sp>
        <p:nvSpPr>
          <p:cNvPr id="3" name="TextBox 2"/>
          <p:cNvSpPr txBox="1"/>
          <p:nvPr/>
        </p:nvSpPr>
        <p:spPr>
          <a:xfrm>
            <a:off x="2548504" y="1248264"/>
            <a:ext cx="3940628" cy="338554"/>
          </a:xfrm>
          <a:prstGeom prst="rect">
            <a:avLst/>
          </a:prstGeom>
          <a:solidFill>
            <a:schemeClr val="bg1">
              <a:lumMod val="95000"/>
            </a:schemeClr>
          </a:solidFill>
        </p:spPr>
        <p:txBody>
          <a:bodyPr wrap="square" rtlCol="0">
            <a:spAutoFit/>
          </a:bodyPr>
          <a:lstStyle/>
          <a:p>
            <a:r>
              <a:rPr lang="en-US" dirty="0" smtClean="0">
                <a:solidFill>
                  <a:schemeClr val="tx2"/>
                </a:solidFill>
              </a:rPr>
              <a:t>Are there gains to targeting?</a:t>
            </a:r>
            <a:endParaRPr lang="en-US" dirty="0">
              <a:solidFill>
                <a:schemeClr val="tx2"/>
              </a:solidFill>
            </a:endParaRPr>
          </a:p>
        </p:txBody>
      </p:sp>
      <p:pic>
        <p:nvPicPr>
          <p:cNvPr id="8" name="Picture 7"/>
          <p:cNvPicPr>
            <a:picLocks noChangeAspect="1"/>
          </p:cNvPicPr>
          <p:nvPr/>
        </p:nvPicPr>
        <p:blipFill>
          <a:blip r:embed="rId2"/>
          <a:stretch>
            <a:fillRect/>
          </a:stretch>
        </p:blipFill>
        <p:spPr>
          <a:xfrm>
            <a:off x="2805667" y="2034909"/>
            <a:ext cx="3426301" cy="3599761"/>
          </a:xfrm>
          <a:prstGeom prst="rect">
            <a:avLst/>
          </a:prstGeom>
        </p:spPr>
      </p:pic>
    </p:spTree>
    <p:extLst>
      <p:ext uri="{BB962C8B-B14F-4D97-AF65-F5344CB8AC3E}">
        <p14:creationId xmlns:p14="http://schemas.microsoft.com/office/powerpoint/2010/main" val="2131177007"/>
      </p:ext>
    </p:extLst>
  </p:cSld>
  <p:clrMapOvr>
    <a:masterClrMapping/>
  </p:clrMapOvr>
  <p:transition>
    <p:zoom/>
    <p:sndAc>
      <p:end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31</a:t>
            </a:fld>
            <a:endParaRPr lang="en-US"/>
          </a:p>
        </p:txBody>
      </p:sp>
      <p:pic>
        <p:nvPicPr>
          <p:cNvPr id="3" name="Picture 2"/>
          <p:cNvPicPr>
            <a:picLocks noChangeAspect="1"/>
          </p:cNvPicPr>
          <p:nvPr/>
        </p:nvPicPr>
        <p:blipFill>
          <a:blip r:embed="rId2"/>
          <a:stretch>
            <a:fillRect/>
          </a:stretch>
        </p:blipFill>
        <p:spPr>
          <a:xfrm>
            <a:off x="1159585" y="1590362"/>
            <a:ext cx="6639492" cy="4821323"/>
          </a:xfrm>
          <a:prstGeom prst="rect">
            <a:avLst/>
          </a:prstGeom>
        </p:spPr>
      </p:pic>
      <p:sp>
        <p:nvSpPr>
          <p:cNvPr id="4" name="Rectangle 3"/>
          <p:cNvSpPr txBox="1">
            <a:spLocks noChangeArrowheads="1"/>
          </p:cNvSpPr>
          <p:nvPr/>
        </p:nvSpPr>
        <p:spPr bwMode="auto">
          <a:xfrm>
            <a:off x="122238" y="84325"/>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5" name="Rectangle 36"/>
          <p:cNvSpPr>
            <a:spLocks noChangeArrowheads="1"/>
          </p:cNvSpPr>
          <p:nvPr/>
        </p:nvSpPr>
        <p:spPr bwMode="auto">
          <a:xfrm>
            <a:off x="476711" y="51006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No Targeting</a:t>
            </a:r>
            <a:endParaRPr lang="en-US" sz="1800" i="1" dirty="0">
              <a:solidFill>
                <a:schemeClr val="tx2"/>
              </a:solidFill>
            </a:endParaRPr>
          </a:p>
        </p:txBody>
      </p:sp>
    </p:spTree>
    <p:extLst>
      <p:ext uri="{BB962C8B-B14F-4D97-AF65-F5344CB8AC3E}">
        <p14:creationId xmlns:p14="http://schemas.microsoft.com/office/powerpoint/2010/main" val="2519633013"/>
      </p:ext>
    </p:extLst>
  </p:cSld>
  <p:clrMapOvr>
    <a:masterClrMapping/>
  </p:clrMapOvr>
  <p:transition>
    <p:zoom/>
    <p:sndAc>
      <p:end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32</a:t>
            </a:fld>
            <a:endParaRPr lang="en-US"/>
          </a:p>
        </p:txBody>
      </p:sp>
      <p:sp>
        <p:nvSpPr>
          <p:cNvPr id="4" name="Rounded Rectangle 3"/>
          <p:cNvSpPr/>
          <p:nvPr/>
        </p:nvSpPr>
        <p:spPr bwMode="auto">
          <a:xfrm>
            <a:off x="842168" y="2580668"/>
            <a:ext cx="2803071" cy="1200329"/>
          </a:xfrm>
          <a:prstGeom prst="roundRect">
            <a:avLst>
              <a:gd name="adj" fmla="val 19926"/>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978239" y="2888444"/>
            <a:ext cx="2530928" cy="584775"/>
          </a:xfrm>
          <a:prstGeom prst="rect">
            <a:avLst/>
          </a:prstGeom>
          <a:noFill/>
        </p:spPr>
        <p:txBody>
          <a:bodyPr wrap="square" rtlCol="0">
            <a:spAutoFit/>
          </a:bodyPr>
          <a:lstStyle/>
          <a:p>
            <a:pPr marL="285750" indent="-285750" algn="l">
              <a:buFont typeface="Wingdings" panose="05000000000000000000" pitchFamily="2" charset="2"/>
              <a:buChar char="Ø"/>
            </a:pPr>
            <a:r>
              <a:rPr lang="en-US" i="1" dirty="0" smtClean="0">
                <a:solidFill>
                  <a:schemeClr val="tx2"/>
                </a:solidFill>
              </a:rPr>
              <a:t>First sort the data by the response rate</a:t>
            </a:r>
          </a:p>
        </p:txBody>
      </p:sp>
      <p:sp>
        <p:nvSpPr>
          <p:cNvPr id="6" name="Rectangle 3"/>
          <p:cNvSpPr txBox="1">
            <a:spLocks noChangeArrowheads="1"/>
          </p:cNvSpPr>
          <p:nvPr/>
        </p:nvSpPr>
        <p:spPr bwMode="auto">
          <a:xfrm>
            <a:off x="122238" y="84325"/>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7" name="Rectangle 36"/>
          <p:cNvSpPr>
            <a:spLocks noChangeArrowheads="1"/>
          </p:cNvSpPr>
          <p:nvPr/>
        </p:nvSpPr>
        <p:spPr bwMode="auto">
          <a:xfrm>
            <a:off x="476711" y="51006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To Whom Should We Extend the Offer?</a:t>
            </a:r>
            <a:endParaRPr lang="en-US" sz="1800" i="1" dirty="0">
              <a:solidFill>
                <a:schemeClr val="tx2"/>
              </a:solidFill>
            </a:endParaRPr>
          </a:p>
        </p:txBody>
      </p:sp>
      <p:pic>
        <p:nvPicPr>
          <p:cNvPr id="8" name="Picture 7"/>
          <p:cNvPicPr>
            <a:picLocks noChangeAspect="1"/>
          </p:cNvPicPr>
          <p:nvPr/>
        </p:nvPicPr>
        <p:blipFill>
          <a:blip r:embed="rId2"/>
          <a:stretch>
            <a:fillRect/>
          </a:stretch>
        </p:blipFill>
        <p:spPr>
          <a:xfrm>
            <a:off x="4549190" y="1382707"/>
            <a:ext cx="2702971" cy="4979881"/>
          </a:xfrm>
          <a:prstGeom prst="rect">
            <a:avLst/>
          </a:prstGeom>
        </p:spPr>
      </p:pic>
      <p:sp>
        <p:nvSpPr>
          <p:cNvPr id="9" name="TextBox 8"/>
          <p:cNvSpPr txBox="1"/>
          <p:nvPr/>
        </p:nvSpPr>
        <p:spPr>
          <a:xfrm>
            <a:off x="273390" y="1576906"/>
            <a:ext cx="3940628" cy="338554"/>
          </a:xfrm>
          <a:prstGeom prst="rect">
            <a:avLst/>
          </a:prstGeom>
          <a:solidFill>
            <a:schemeClr val="bg1">
              <a:lumMod val="95000"/>
            </a:schemeClr>
          </a:solidFill>
        </p:spPr>
        <p:txBody>
          <a:bodyPr wrap="square" rtlCol="0">
            <a:spAutoFit/>
          </a:bodyPr>
          <a:lstStyle/>
          <a:p>
            <a:r>
              <a:rPr lang="en-US" dirty="0" smtClean="0">
                <a:solidFill>
                  <a:schemeClr val="tx2"/>
                </a:solidFill>
              </a:rPr>
              <a:t>Are there gains to targeting?</a:t>
            </a:r>
            <a:endParaRPr lang="en-US" dirty="0">
              <a:solidFill>
                <a:schemeClr val="tx2"/>
              </a:solidFill>
            </a:endParaRPr>
          </a:p>
        </p:txBody>
      </p:sp>
    </p:spTree>
    <p:extLst>
      <p:ext uri="{BB962C8B-B14F-4D97-AF65-F5344CB8AC3E}">
        <p14:creationId xmlns:p14="http://schemas.microsoft.com/office/powerpoint/2010/main" val="130473386"/>
      </p:ext>
    </p:extLst>
  </p:cSld>
  <p:clrMapOvr>
    <a:masterClrMapping/>
  </p:clrMapOvr>
  <p:transition>
    <p:zoom/>
    <p:sndAc>
      <p:end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33</a:t>
            </a:fld>
            <a:endParaRPr lang="en-US"/>
          </a:p>
        </p:txBody>
      </p:sp>
      <p:sp>
        <p:nvSpPr>
          <p:cNvPr id="4" name="Rounded Rectangle 3"/>
          <p:cNvSpPr/>
          <p:nvPr/>
        </p:nvSpPr>
        <p:spPr bwMode="auto">
          <a:xfrm>
            <a:off x="517072" y="2919223"/>
            <a:ext cx="2803071" cy="1200329"/>
          </a:xfrm>
          <a:prstGeom prst="roundRect">
            <a:avLst>
              <a:gd name="adj" fmla="val 19926"/>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593272" y="2919223"/>
            <a:ext cx="3271157" cy="1200329"/>
          </a:xfrm>
          <a:prstGeom prst="rect">
            <a:avLst/>
          </a:prstGeom>
          <a:noFill/>
        </p:spPr>
        <p:txBody>
          <a:bodyPr wrap="square" rtlCol="0">
            <a:spAutoFit/>
          </a:bodyPr>
          <a:lstStyle/>
          <a:p>
            <a:pPr marL="285750" indent="-285750" algn="l">
              <a:buFont typeface="Wingdings" panose="05000000000000000000" pitchFamily="2" charset="2"/>
              <a:buChar char="Ø"/>
            </a:pPr>
            <a:r>
              <a:rPr lang="en-US" i="1" dirty="0" smtClean="0">
                <a:solidFill>
                  <a:schemeClr val="tx2"/>
                </a:solidFill>
              </a:rPr>
              <a:t>Total No. of Customers:  45,064</a:t>
            </a:r>
          </a:p>
          <a:p>
            <a:pPr marL="285750" indent="-285750" algn="l">
              <a:buFont typeface="Wingdings" panose="05000000000000000000" pitchFamily="2" charset="2"/>
              <a:buChar char="Ø"/>
            </a:pPr>
            <a:r>
              <a:rPr lang="en-US" i="1" dirty="0" smtClean="0">
                <a:solidFill>
                  <a:schemeClr val="tx2"/>
                </a:solidFill>
              </a:rPr>
              <a:t>Total Expected No. of Buyers:  4,182</a:t>
            </a:r>
          </a:p>
        </p:txBody>
      </p:sp>
      <p:sp>
        <p:nvSpPr>
          <p:cNvPr id="6" name="Rectangle 3"/>
          <p:cNvSpPr txBox="1">
            <a:spLocks noChangeArrowheads="1"/>
          </p:cNvSpPr>
          <p:nvPr/>
        </p:nvSpPr>
        <p:spPr bwMode="auto">
          <a:xfrm>
            <a:off x="122238" y="84325"/>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7" name="Rectangle 36"/>
          <p:cNvSpPr>
            <a:spLocks noChangeArrowheads="1"/>
          </p:cNvSpPr>
          <p:nvPr/>
        </p:nvSpPr>
        <p:spPr bwMode="auto">
          <a:xfrm>
            <a:off x="476704" y="393186"/>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To Whom Should We Extend the Offer?</a:t>
            </a:r>
            <a:endParaRPr lang="en-US" sz="1800" i="1" dirty="0">
              <a:solidFill>
                <a:schemeClr val="tx2"/>
              </a:solidFill>
            </a:endParaRPr>
          </a:p>
        </p:txBody>
      </p:sp>
      <p:sp>
        <p:nvSpPr>
          <p:cNvPr id="8" name="TextBox 7"/>
          <p:cNvSpPr txBox="1"/>
          <p:nvPr/>
        </p:nvSpPr>
        <p:spPr>
          <a:xfrm>
            <a:off x="476704" y="1818518"/>
            <a:ext cx="2936421" cy="584775"/>
          </a:xfrm>
          <a:prstGeom prst="rect">
            <a:avLst/>
          </a:prstGeom>
          <a:solidFill>
            <a:schemeClr val="bg1">
              <a:lumMod val="95000"/>
            </a:schemeClr>
          </a:solidFill>
        </p:spPr>
        <p:txBody>
          <a:bodyPr wrap="square" rtlCol="0">
            <a:spAutoFit/>
          </a:bodyPr>
          <a:lstStyle/>
          <a:p>
            <a:r>
              <a:rPr lang="en-US" dirty="0" smtClean="0">
                <a:solidFill>
                  <a:schemeClr val="tx2"/>
                </a:solidFill>
              </a:rPr>
              <a:t>Are there gains to targeting?</a:t>
            </a:r>
            <a:endParaRPr lang="en-US" dirty="0">
              <a:solidFill>
                <a:schemeClr val="tx2"/>
              </a:solidFill>
            </a:endParaRPr>
          </a:p>
        </p:txBody>
      </p:sp>
      <p:pic>
        <p:nvPicPr>
          <p:cNvPr id="9" name="Picture 8"/>
          <p:cNvPicPr>
            <a:picLocks noChangeAspect="1"/>
          </p:cNvPicPr>
          <p:nvPr/>
        </p:nvPicPr>
        <p:blipFill>
          <a:blip r:embed="rId2"/>
          <a:stretch>
            <a:fillRect/>
          </a:stretch>
        </p:blipFill>
        <p:spPr>
          <a:xfrm>
            <a:off x="3456669" y="1066801"/>
            <a:ext cx="5614057" cy="6451330"/>
          </a:xfrm>
          <a:prstGeom prst="rect">
            <a:avLst/>
          </a:prstGeom>
        </p:spPr>
      </p:pic>
      <p:sp>
        <p:nvSpPr>
          <p:cNvPr id="3" name="Rectangle 2"/>
          <p:cNvSpPr/>
          <p:nvPr/>
        </p:nvSpPr>
        <p:spPr bwMode="auto">
          <a:xfrm>
            <a:off x="6475445" y="1066801"/>
            <a:ext cx="2808514" cy="6111551"/>
          </a:xfrm>
          <a:prstGeom prst="rect">
            <a:avLst/>
          </a:prstGeom>
          <a:solidFill>
            <a:schemeClr val="bg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900558958"/>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34</a:t>
            </a:fld>
            <a:endParaRPr lang="en-US"/>
          </a:p>
        </p:txBody>
      </p:sp>
      <p:sp>
        <p:nvSpPr>
          <p:cNvPr id="4" name="Rectangle 3"/>
          <p:cNvSpPr txBox="1">
            <a:spLocks noChangeArrowheads="1"/>
          </p:cNvSpPr>
          <p:nvPr/>
        </p:nvSpPr>
        <p:spPr bwMode="auto">
          <a:xfrm>
            <a:off x="122238" y="84325"/>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5" name="Rectangle 36"/>
          <p:cNvSpPr>
            <a:spLocks noChangeArrowheads="1"/>
          </p:cNvSpPr>
          <p:nvPr/>
        </p:nvSpPr>
        <p:spPr bwMode="auto">
          <a:xfrm>
            <a:off x="476711" y="510061"/>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No Targeting</a:t>
            </a:r>
            <a:endParaRPr lang="en-US" sz="1800" i="1" dirty="0">
              <a:solidFill>
                <a:schemeClr val="tx2"/>
              </a:solidFill>
            </a:endParaRPr>
          </a:p>
        </p:txBody>
      </p:sp>
      <p:pic>
        <p:nvPicPr>
          <p:cNvPr id="6" name="Picture 5"/>
          <p:cNvPicPr>
            <a:picLocks noChangeAspect="1"/>
          </p:cNvPicPr>
          <p:nvPr/>
        </p:nvPicPr>
        <p:blipFill>
          <a:blip r:embed="rId2"/>
          <a:stretch>
            <a:fillRect/>
          </a:stretch>
        </p:blipFill>
        <p:spPr>
          <a:xfrm>
            <a:off x="799858" y="1359818"/>
            <a:ext cx="7008891" cy="5087926"/>
          </a:xfrm>
          <a:prstGeom prst="rect">
            <a:avLst/>
          </a:prstGeom>
        </p:spPr>
      </p:pic>
    </p:spTree>
    <p:extLst>
      <p:ext uri="{BB962C8B-B14F-4D97-AF65-F5344CB8AC3E}">
        <p14:creationId xmlns:p14="http://schemas.microsoft.com/office/powerpoint/2010/main" val="3925254771"/>
      </p:ext>
    </p:extLst>
  </p:cSld>
  <p:clrMapOvr>
    <a:masterClrMapping/>
  </p:clrMapOvr>
  <p:transition>
    <p:zoom/>
    <p:sndAc>
      <p:end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Slide Number Placeholder 3"/>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FA7B349E-E389-4039-A943-740EA9CEF434}" type="slidenum">
              <a:rPr lang="en-US" sz="1200" b="0">
                <a:solidFill>
                  <a:srgbClr val="000000"/>
                </a:solidFill>
              </a:rPr>
              <a:pPr algn="r" defTabSz="912813"/>
              <a:t>35</a:t>
            </a:fld>
            <a:endParaRPr lang="en-US" sz="1200" b="0">
              <a:solidFill>
                <a:srgbClr val="000000"/>
              </a:solidFill>
            </a:endParaRPr>
          </a:p>
        </p:txBody>
      </p:sp>
      <p:sp>
        <p:nvSpPr>
          <p:cNvPr id="101381" name="Rectangle 4"/>
          <p:cNvSpPr>
            <a:spLocks noChangeArrowheads="1"/>
          </p:cNvSpPr>
          <p:nvPr/>
        </p:nvSpPr>
        <p:spPr bwMode="auto">
          <a:xfrm>
            <a:off x="1152525" y="1378331"/>
            <a:ext cx="6619875" cy="4054956"/>
          </a:xfrm>
          <a:prstGeom prst="rect">
            <a:avLst/>
          </a:prstGeom>
          <a:noFill/>
          <a:ln w="9525">
            <a:noFill/>
            <a:miter lim="800000"/>
            <a:headEnd/>
            <a:tailEnd/>
          </a:ln>
        </p:spPr>
        <p:txBody>
          <a:bodyPr lIns="0" tIns="0" rIns="0" bIns="0">
            <a:spAutoFit/>
          </a:bodyPr>
          <a:lstStyle/>
          <a:p>
            <a:pPr marL="119063" indent="-119063" algn="l">
              <a:spcBef>
                <a:spcPct val="50000"/>
              </a:spcBef>
              <a:buFont typeface="Arial" pitchFamily="34" charset="0"/>
              <a:buChar char="•"/>
            </a:pPr>
            <a:r>
              <a:rPr lang="en-US" sz="1700" b="0" dirty="0" smtClean="0">
                <a:solidFill>
                  <a:schemeClr val="tx2"/>
                </a:solidFill>
              </a:rPr>
              <a:t>Cost and Price Information</a:t>
            </a:r>
          </a:p>
          <a:p>
            <a:pPr marL="457200" indent="-173038" algn="l">
              <a:spcBef>
                <a:spcPct val="50000"/>
              </a:spcBef>
            </a:pPr>
            <a:r>
              <a:rPr lang="en-US" sz="1700" b="0" dirty="0" smtClean="0">
                <a:solidFill>
                  <a:schemeClr val="tx2"/>
                </a:solidFill>
              </a:rPr>
              <a:t>– Cost of </a:t>
            </a:r>
            <a:r>
              <a:rPr lang="en-US" sz="1700" dirty="0" smtClean="0">
                <a:solidFill>
                  <a:schemeClr val="tx2"/>
                </a:solidFill>
              </a:rPr>
              <a:t>Making</a:t>
            </a:r>
            <a:r>
              <a:rPr lang="en-US" sz="1700" b="0" dirty="0" smtClean="0">
                <a:solidFill>
                  <a:schemeClr val="tx2"/>
                </a:solidFill>
              </a:rPr>
              <a:t> the Offer </a:t>
            </a:r>
            <a:r>
              <a:rPr lang="en-US" sz="1700" b="0" i="1" dirty="0" smtClean="0">
                <a:solidFill>
                  <a:schemeClr val="tx2"/>
                </a:solidFill>
              </a:rPr>
              <a:t>$0.50</a:t>
            </a:r>
          </a:p>
          <a:p>
            <a:pPr marL="457200" indent="-173038" algn="l">
              <a:spcBef>
                <a:spcPct val="50000"/>
              </a:spcBef>
            </a:pPr>
            <a:r>
              <a:rPr lang="en-US" sz="1700" b="0" dirty="0" smtClean="0">
                <a:solidFill>
                  <a:schemeClr val="tx2"/>
                </a:solidFill>
              </a:rPr>
              <a:t>– </a:t>
            </a:r>
            <a:r>
              <a:rPr lang="en-US" sz="1700" dirty="0" smtClean="0">
                <a:solidFill>
                  <a:schemeClr val="tx2"/>
                </a:solidFill>
              </a:rPr>
              <a:t>Selling price</a:t>
            </a:r>
            <a:r>
              <a:rPr lang="en-US" sz="1700" b="0" dirty="0" smtClean="0">
                <a:solidFill>
                  <a:schemeClr val="tx2"/>
                </a:solidFill>
              </a:rPr>
              <a:t> (including shipping) paid by customer </a:t>
            </a:r>
            <a:r>
              <a:rPr lang="en-US" sz="1700" b="0" i="1" dirty="0" smtClean="0">
                <a:solidFill>
                  <a:schemeClr val="tx2"/>
                </a:solidFill>
              </a:rPr>
              <a:t>$18.00</a:t>
            </a:r>
          </a:p>
          <a:p>
            <a:pPr marL="457200" indent="-173038" algn="l">
              <a:spcBef>
                <a:spcPct val="50000"/>
              </a:spcBef>
            </a:pPr>
            <a:r>
              <a:rPr lang="en-US" sz="1700" b="0" dirty="0" smtClean="0">
                <a:solidFill>
                  <a:schemeClr val="tx2"/>
                </a:solidFill>
              </a:rPr>
              <a:t>– </a:t>
            </a:r>
            <a:r>
              <a:rPr lang="en-US" sz="1700" dirty="0" smtClean="0">
                <a:solidFill>
                  <a:schemeClr val="tx2"/>
                </a:solidFill>
              </a:rPr>
              <a:t>Wholesale price </a:t>
            </a:r>
            <a:r>
              <a:rPr lang="en-US" sz="1700" b="0" dirty="0" smtClean="0">
                <a:solidFill>
                  <a:schemeClr val="tx2"/>
                </a:solidFill>
              </a:rPr>
              <a:t>is </a:t>
            </a:r>
            <a:r>
              <a:rPr lang="en-US" sz="1700" b="0" i="1" dirty="0" smtClean="0">
                <a:solidFill>
                  <a:schemeClr val="tx2"/>
                </a:solidFill>
              </a:rPr>
              <a:t>$9.00</a:t>
            </a:r>
          </a:p>
          <a:p>
            <a:pPr marL="457200" indent="-173038" algn="l">
              <a:spcBef>
                <a:spcPct val="50000"/>
              </a:spcBef>
            </a:pPr>
            <a:r>
              <a:rPr lang="en-US" sz="1700" b="0" dirty="0" smtClean="0">
                <a:solidFill>
                  <a:schemeClr val="tx2"/>
                </a:solidFill>
              </a:rPr>
              <a:t>– </a:t>
            </a:r>
            <a:r>
              <a:rPr lang="en-US" sz="1700" dirty="0" smtClean="0">
                <a:solidFill>
                  <a:schemeClr val="tx2"/>
                </a:solidFill>
              </a:rPr>
              <a:t>Shipping</a:t>
            </a:r>
            <a:r>
              <a:rPr lang="en-US" sz="1700" b="0" dirty="0" smtClean="0">
                <a:solidFill>
                  <a:schemeClr val="tx2"/>
                </a:solidFill>
              </a:rPr>
              <a:t> costs </a:t>
            </a:r>
            <a:r>
              <a:rPr lang="en-US" sz="1700" b="0" i="1" dirty="0" smtClean="0">
                <a:solidFill>
                  <a:schemeClr val="tx2"/>
                </a:solidFill>
              </a:rPr>
              <a:t>$3.00</a:t>
            </a:r>
          </a:p>
          <a:p>
            <a:pPr marL="119063" indent="-119063" algn="l">
              <a:spcBef>
                <a:spcPct val="50000"/>
              </a:spcBef>
              <a:buFont typeface="Arial" pitchFamily="34" charset="0"/>
              <a:buChar char="•"/>
            </a:pPr>
            <a:r>
              <a:rPr lang="en-US" sz="1700" b="0" dirty="0" smtClean="0">
                <a:solidFill>
                  <a:schemeClr val="tx2"/>
                </a:solidFill>
              </a:rPr>
              <a:t>Think about offering to 100 people</a:t>
            </a:r>
          </a:p>
          <a:p>
            <a:pPr marL="119063" indent="-119063" algn="l">
              <a:spcBef>
                <a:spcPct val="50000"/>
              </a:spcBef>
              <a:buFont typeface="Arial" pitchFamily="34" charset="0"/>
              <a:buChar char="•"/>
            </a:pPr>
            <a:r>
              <a:rPr lang="en-US" sz="1700" b="0" dirty="0" smtClean="0">
                <a:solidFill>
                  <a:schemeClr val="tx2"/>
                </a:solidFill>
              </a:rPr>
              <a:t>How many need to respond to break even on investment?</a:t>
            </a:r>
            <a:endParaRPr lang="en-US" sz="1700" dirty="0">
              <a:solidFill>
                <a:schemeClr val="tx2"/>
              </a:solidFill>
            </a:endParaRPr>
          </a:p>
          <a:p>
            <a:pPr marL="119063" indent="-119063" algn="l">
              <a:spcBef>
                <a:spcPct val="50000"/>
              </a:spcBef>
              <a:buFont typeface="Arial" pitchFamily="34" charset="0"/>
              <a:buChar char="•"/>
            </a:pPr>
            <a:r>
              <a:rPr lang="en-US" sz="1700" b="0" dirty="0" smtClean="0">
                <a:solidFill>
                  <a:schemeClr val="tx2"/>
                </a:solidFill>
              </a:rPr>
              <a:t>Break-even </a:t>
            </a:r>
            <a:r>
              <a:rPr lang="en-US" sz="1700" dirty="0" smtClean="0">
                <a:solidFill>
                  <a:schemeClr val="tx2"/>
                </a:solidFill>
              </a:rPr>
              <a:t>response</a:t>
            </a:r>
            <a:r>
              <a:rPr lang="en-US" sz="1700" b="0" dirty="0" smtClean="0">
                <a:solidFill>
                  <a:schemeClr val="tx2"/>
                </a:solidFill>
              </a:rPr>
              <a:t>: $50/($18-$9-$3) = </a:t>
            </a:r>
            <a:r>
              <a:rPr lang="en-US" sz="1700" dirty="0" smtClean="0">
                <a:solidFill>
                  <a:schemeClr val="tx2"/>
                </a:solidFill>
              </a:rPr>
              <a:t>8.3 responses (8.3%)</a:t>
            </a:r>
          </a:p>
          <a:p>
            <a:pPr marL="119063" indent="-119063" algn="l">
              <a:spcBef>
                <a:spcPct val="50000"/>
              </a:spcBef>
              <a:buFont typeface="Arial" pitchFamily="34" charset="0"/>
              <a:buChar char="•"/>
            </a:pPr>
            <a:r>
              <a:rPr lang="en-US" sz="1700" b="0" dirty="0">
                <a:solidFill>
                  <a:schemeClr val="tx2"/>
                </a:solidFill>
              </a:rPr>
              <a:t>For the </a:t>
            </a:r>
            <a:r>
              <a:rPr lang="en-US" sz="1700" dirty="0" smtClean="0">
                <a:solidFill>
                  <a:schemeClr val="tx2"/>
                </a:solidFill>
              </a:rPr>
              <a:t>rollout</a:t>
            </a:r>
            <a:r>
              <a:rPr lang="en-US" sz="1700" b="0" dirty="0" smtClean="0">
                <a:solidFill>
                  <a:schemeClr val="tx2"/>
                </a:solidFill>
              </a:rPr>
              <a:t>: </a:t>
            </a:r>
            <a:r>
              <a:rPr lang="en-US" sz="1700" b="0" dirty="0">
                <a:solidFill>
                  <a:schemeClr val="tx2"/>
                </a:solidFill>
              </a:rPr>
              <a:t>target customers in RFM cells with a response rate that is </a:t>
            </a:r>
            <a:r>
              <a:rPr lang="en-US" sz="1700" dirty="0">
                <a:solidFill>
                  <a:schemeClr val="tx2"/>
                </a:solidFill>
              </a:rPr>
              <a:t>greater</a:t>
            </a:r>
            <a:r>
              <a:rPr lang="en-US" sz="1700" b="0" dirty="0">
                <a:solidFill>
                  <a:schemeClr val="tx2"/>
                </a:solidFill>
              </a:rPr>
              <a:t> than or </a:t>
            </a:r>
            <a:r>
              <a:rPr lang="en-US" sz="1700" dirty="0">
                <a:solidFill>
                  <a:schemeClr val="tx2"/>
                </a:solidFill>
              </a:rPr>
              <a:t>equal</a:t>
            </a:r>
            <a:r>
              <a:rPr lang="en-US" sz="1700" b="0" dirty="0">
                <a:solidFill>
                  <a:schemeClr val="tx2"/>
                </a:solidFill>
              </a:rPr>
              <a:t> to the breakeven response rate</a:t>
            </a:r>
          </a:p>
          <a:p>
            <a:pPr marL="119063" indent="-119063" algn="l">
              <a:spcBef>
                <a:spcPct val="50000"/>
              </a:spcBef>
              <a:buFont typeface="Arial" pitchFamily="34" charset="0"/>
              <a:buChar char="•"/>
            </a:pPr>
            <a:endParaRPr lang="en-US" sz="1700" i="1" dirty="0" smtClean="0">
              <a:solidFill>
                <a:schemeClr val="tx2"/>
              </a:solidFill>
            </a:endParaRPr>
          </a:p>
        </p:txBody>
      </p:sp>
      <p:grpSp>
        <p:nvGrpSpPr>
          <p:cNvPr id="2" name="Group 5"/>
          <p:cNvGrpSpPr>
            <a:grpSpLocks/>
          </p:cNvGrpSpPr>
          <p:nvPr/>
        </p:nvGrpSpPr>
        <p:grpSpPr bwMode="auto">
          <a:xfrm>
            <a:off x="1027113" y="1168781"/>
            <a:ext cx="6902450" cy="4045475"/>
            <a:chOff x="1442" y="787"/>
            <a:chExt cx="2835" cy="2424"/>
          </a:xfrm>
        </p:grpSpPr>
        <p:sp>
          <p:nvSpPr>
            <p:cNvPr id="101383" name="Line 6"/>
            <p:cNvSpPr>
              <a:spLocks noChangeShapeType="1"/>
            </p:cNvSpPr>
            <p:nvPr/>
          </p:nvSpPr>
          <p:spPr bwMode="auto">
            <a:xfrm>
              <a:off x="1442" y="787"/>
              <a:ext cx="2835" cy="0"/>
            </a:xfrm>
            <a:prstGeom prst="line">
              <a:avLst/>
            </a:prstGeom>
            <a:noFill/>
            <a:ln w="9525">
              <a:solidFill>
                <a:schemeClr val="folHlink"/>
              </a:solidFill>
              <a:round/>
              <a:headEnd/>
              <a:tailEnd/>
            </a:ln>
          </p:spPr>
          <p:txBody>
            <a:bodyPr/>
            <a:lstStyle/>
            <a:p>
              <a:endParaRPr lang="en-US"/>
            </a:p>
          </p:txBody>
        </p:sp>
        <p:sp>
          <p:nvSpPr>
            <p:cNvPr id="101384" name="Line 7"/>
            <p:cNvSpPr>
              <a:spLocks noChangeShapeType="1"/>
            </p:cNvSpPr>
            <p:nvPr/>
          </p:nvSpPr>
          <p:spPr bwMode="auto">
            <a:xfrm>
              <a:off x="1442" y="3211"/>
              <a:ext cx="2835" cy="0"/>
            </a:xfrm>
            <a:prstGeom prst="line">
              <a:avLst/>
            </a:prstGeom>
            <a:noFill/>
            <a:ln w="9525">
              <a:solidFill>
                <a:schemeClr val="folHlink"/>
              </a:solidFill>
              <a:round/>
              <a:headEnd/>
              <a:tailEnd/>
            </a:ln>
          </p:spPr>
          <p:txBody>
            <a:bodyPr/>
            <a:lstStyle/>
            <a:p>
              <a:endParaRPr lang="en-US"/>
            </a:p>
          </p:txBody>
        </p:sp>
      </p:grpSp>
      <p:sp>
        <p:nvSpPr>
          <p:cNvPr id="10" name="Rectangle 3"/>
          <p:cNvSpPr txBox="1">
            <a:spLocks noChangeArrowheads="1"/>
          </p:cNvSpPr>
          <p:nvPr/>
        </p:nvSpPr>
        <p:spPr bwMode="auto">
          <a:xfrm>
            <a:off x="122238" y="234950"/>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12" name="Rectangle 36"/>
          <p:cNvSpPr>
            <a:spLocks noChangeArrowheads="1"/>
          </p:cNvSpPr>
          <p:nvPr/>
        </p:nvSpPr>
        <p:spPr bwMode="auto">
          <a:xfrm>
            <a:off x="476711" y="660686"/>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Marketing Economics</a:t>
            </a:r>
            <a:endParaRPr lang="en-US" sz="1800" i="1" dirty="0">
              <a:solidFill>
                <a:schemeClr val="tx2"/>
              </a:solidFill>
            </a:endParaRPr>
          </a:p>
        </p:txBody>
      </p:sp>
    </p:spTree>
    <p:extLst>
      <p:ext uri="{BB962C8B-B14F-4D97-AF65-F5344CB8AC3E}">
        <p14:creationId xmlns:p14="http://schemas.microsoft.com/office/powerpoint/2010/main" val="2713627941"/>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3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3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3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38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38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38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138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7840D093-75BA-4BA3-81D3-AF580C95BDBC}" type="slidenum">
              <a:rPr lang="en-US" smtClean="0"/>
              <a:pPr>
                <a:defRPr/>
              </a:pPr>
              <a:t>36</a:t>
            </a:fld>
            <a:endParaRPr lang="en-US"/>
          </a:p>
        </p:txBody>
      </p:sp>
      <p:sp>
        <p:nvSpPr>
          <p:cNvPr id="4" name="Rectangle 36"/>
          <p:cNvSpPr>
            <a:spLocks noChangeArrowheads="1"/>
          </p:cNvSpPr>
          <p:nvPr/>
        </p:nvSpPr>
        <p:spPr bwMode="auto">
          <a:xfrm>
            <a:off x="500063" y="398536"/>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smtClean="0"/>
              <a:t>FROM SEGMENTATION TO TARGETING</a:t>
            </a:r>
            <a:endParaRPr lang="en-US" kern="0" dirty="0" smtClean="0"/>
          </a:p>
        </p:txBody>
      </p:sp>
      <p:sp>
        <p:nvSpPr>
          <p:cNvPr id="6" name="Rectangle 5"/>
          <p:cNvSpPr txBox="1">
            <a:spLocks noChangeArrowheads="1"/>
          </p:cNvSpPr>
          <p:nvPr/>
        </p:nvSpPr>
        <p:spPr bwMode="auto">
          <a:xfrm>
            <a:off x="636588" y="473068"/>
            <a:ext cx="6502400" cy="261610"/>
          </a:xfrm>
          <a:prstGeom prst="rect">
            <a:avLst/>
          </a:prstGeom>
          <a:noFill/>
          <a:ln w="9525">
            <a:noFill/>
            <a:miter lim="800000"/>
            <a:headEnd/>
            <a:tailEnd/>
          </a:ln>
        </p:spPr>
        <p:txBody>
          <a:bodyPr lIns="0" tIns="0" rIns="0" bIns="0">
            <a:spAutoFit/>
          </a:bodyPr>
          <a:lstStyle/>
          <a:p>
            <a:pPr>
              <a:spcBef>
                <a:spcPct val="50000"/>
              </a:spcBef>
            </a:pPr>
            <a:r>
              <a:rPr lang="en-US" sz="1700" i="1" dirty="0">
                <a:solidFill>
                  <a:schemeClr val="tx2"/>
                </a:solidFill>
              </a:rPr>
              <a:t>S</a:t>
            </a:r>
            <a:r>
              <a:rPr lang="en-US" sz="1700" i="1" dirty="0" smtClean="0">
                <a:solidFill>
                  <a:schemeClr val="tx2"/>
                </a:solidFill>
              </a:rPr>
              <a:t>elect targeted cells and extend the offer to them</a:t>
            </a:r>
          </a:p>
        </p:txBody>
      </p:sp>
      <p:sp>
        <p:nvSpPr>
          <p:cNvPr id="9" name="TextBox 8"/>
          <p:cNvSpPr txBox="1"/>
          <p:nvPr/>
        </p:nvSpPr>
        <p:spPr>
          <a:xfrm>
            <a:off x="2155328" y="3791990"/>
            <a:ext cx="1654629" cy="338554"/>
          </a:xfrm>
          <a:prstGeom prst="rect">
            <a:avLst/>
          </a:prstGeom>
          <a:noFill/>
        </p:spPr>
        <p:txBody>
          <a:bodyPr wrap="square" rtlCol="0">
            <a:spAutoFit/>
          </a:bodyPr>
          <a:lstStyle/>
          <a:p>
            <a:pPr algn="ctr"/>
            <a:r>
              <a:rPr lang="en-US" dirty="0" smtClean="0"/>
              <a:t>…</a:t>
            </a:r>
            <a:endParaRPr lang="en-US" dirty="0"/>
          </a:p>
        </p:txBody>
      </p:sp>
      <p:sp>
        <p:nvSpPr>
          <p:cNvPr id="10" name="TextBox 9"/>
          <p:cNvSpPr txBox="1"/>
          <p:nvPr/>
        </p:nvSpPr>
        <p:spPr>
          <a:xfrm>
            <a:off x="2155328" y="6362213"/>
            <a:ext cx="1654629" cy="338554"/>
          </a:xfrm>
          <a:prstGeom prst="rect">
            <a:avLst/>
          </a:prstGeom>
          <a:noFill/>
        </p:spPr>
        <p:txBody>
          <a:bodyPr wrap="square" rtlCol="0">
            <a:spAutoFit/>
          </a:bodyPr>
          <a:lstStyle/>
          <a:p>
            <a:pPr algn="ctr"/>
            <a:r>
              <a:rPr lang="en-US" dirty="0" smtClean="0"/>
              <a:t>…</a:t>
            </a:r>
            <a:endParaRPr lang="en-US" dirty="0"/>
          </a:p>
        </p:txBody>
      </p:sp>
      <p:cxnSp>
        <p:nvCxnSpPr>
          <p:cNvPr id="12" name="Straight Arrow Connector 11"/>
          <p:cNvCxnSpPr/>
          <p:nvPr/>
        </p:nvCxnSpPr>
        <p:spPr bwMode="auto">
          <a:xfrm flipH="1" flipV="1">
            <a:off x="1034143" y="4691743"/>
            <a:ext cx="565967" cy="592559"/>
          </a:xfrm>
          <a:prstGeom prst="straightConnector1">
            <a:avLst/>
          </a:prstGeom>
          <a:noFill/>
          <a:ln w="9525" cap="flat" cmpd="sng" algn="ctr">
            <a:solidFill>
              <a:srgbClr val="FF0000"/>
            </a:solidFill>
            <a:prstDash val="solid"/>
            <a:round/>
            <a:headEnd type="triangle" w="med" len="med"/>
            <a:tailEnd type="none"/>
          </a:ln>
          <a:effectLst/>
        </p:spPr>
      </p:cxnSp>
      <p:sp>
        <p:nvSpPr>
          <p:cNvPr id="13" name="TextBox 12"/>
          <p:cNvSpPr txBox="1"/>
          <p:nvPr/>
        </p:nvSpPr>
        <p:spPr>
          <a:xfrm>
            <a:off x="436699" y="4315088"/>
            <a:ext cx="1194888" cy="338554"/>
          </a:xfrm>
          <a:prstGeom prst="rect">
            <a:avLst/>
          </a:prstGeom>
          <a:noFill/>
        </p:spPr>
        <p:txBody>
          <a:bodyPr wrap="square" rtlCol="0">
            <a:spAutoFit/>
          </a:bodyPr>
          <a:lstStyle/>
          <a:p>
            <a:r>
              <a:rPr lang="en-US" dirty="0" smtClean="0"/>
              <a:t>Cut Off</a:t>
            </a:r>
            <a:endParaRPr lang="en-US" dirty="0"/>
          </a:p>
        </p:txBody>
      </p:sp>
      <p:pic>
        <p:nvPicPr>
          <p:cNvPr id="14" name="Picture 13"/>
          <p:cNvPicPr>
            <a:picLocks noChangeAspect="1"/>
          </p:cNvPicPr>
          <p:nvPr/>
        </p:nvPicPr>
        <p:blipFill>
          <a:blip r:embed="rId2"/>
          <a:stretch>
            <a:fillRect/>
          </a:stretch>
        </p:blipFill>
        <p:spPr>
          <a:xfrm>
            <a:off x="5866039" y="2629523"/>
            <a:ext cx="1745985" cy="2506079"/>
          </a:xfrm>
          <a:prstGeom prst="rect">
            <a:avLst/>
          </a:prstGeom>
        </p:spPr>
      </p:pic>
      <p:sp>
        <p:nvSpPr>
          <p:cNvPr id="15" name="Rounded Rectangle 14"/>
          <p:cNvSpPr/>
          <p:nvPr/>
        </p:nvSpPr>
        <p:spPr bwMode="auto">
          <a:xfrm>
            <a:off x="5666789" y="5285289"/>
            <a:ext cx="2144486" cy="1193889"/>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kumimoji="0" lang="en-US" sz="1600" b="1" i="1" u="none" strike="noStrike" cap="none" normalizeH="0" baseline="0" dirty="0" smtClean="0">
                <a:ln>
                  <a:noFill/>
                </a:ln>
                <a:solidFill>
                  <a:schemeClr val="tx2"/>
                </a:solidFill>
                <a:effectLst/>
                <a:latin typeface="Arial" charset="0"/>
              </a:rPr>
              <a:t>By mailing</a:t>
            </a:r>
            <a:r>
              <a:rPr kumimoji="0" lang="en-US" sz="1600" b="1" i="1" u="none" strike="noStrike" cap="none" normalizeH="0" dirty="0" smtClean="0">
                <a:ln>
                  <a:noFill/>
                </a:ln>
                <a:solidFill>
                  <a:schemeClr val="tx2"/>
                </a:solidFill>
                <a:effectLst/>
                <a:latin typeface="Arial" charset="0"/>
              </a:rPr>
              <a:t> to only ~50% of the customers we get 78% of the sales!</a:t>
            </a:r>
            <a:endParaRPr kumimoji="0" lang="en-US" sz="1600" b="1" i="1" u="none" strike="noStrike" cap="none" normalizeH="0" baseline="0" dirty="0" smtClean="0">
              <a:ln>
                <a:noFill/>
              </a:ln>
              <a:solidFill>
                <a:schemeClr val="tx2"/>
              </a:solidFill>
              <a:effectLst/>
              <a:latin typeface="Arial" charset="0"/>
            </a:endParaRPr>
          </a:p>
        </p:txBody>
      </p:sp>
      <p:cxnSp>
        <p:nvCxnSpPr>
          <p:cNvPr id="11" name="Straight Arrow Connector 10"/>
          <p:cNvCxnSpPr/>
          <p:nvPr/>
        </p:nvCxnSpPr>
        <p:spPr bwMode="auto">
          <a:xfrm flipV="1">
            <a:off x="3300350" y="1106359"/>
            <a:ext cx="1924793" cy="197144"/>
          </a:xfrm>
          <a:prstGeom prst="straightConnector1">
            <a:avLst/>
          </a:prstGeom>
          <a:noFill/>
          <a:ln w="9525" cap="flat" cmpd="sng" algn="ctr">
            <a:solidFill>
              <a:srgbClr val="FF0000"/>
            </a:solidFill>
            <a:prstDash val="solid"/>
            <a:round/>
            <a:headEnd type="triangle" w="med" len="med"/>
            <a:tailEnd type="none"/>
          </a:ln>
          <a:effectLst/>
        </p:spPr>
      </p:cxnSp>
      <p:cxnSp>
        <p:nvCxnSpPr>
          <p:cNvPr id="17" name="Straight Arrow Connector 16"/>
          <p:cNvCxnSpPr/>
          <p:nvPr/>
        </p:nvCxnSpPr>
        <p:spPr bwMode="auto">
          <a:xfrm>
            <a:off x="4187041" y="1594576"/>
            <a:ext cx="1353788" cy="97302"/>
          </a:xfrm>
          <a:prstGeom prst="straightConnector1">
            <a:avLst/>
          </a:prstGeom>
          <a:noFill/>
          <a:ln w="9525" cap="flat" cmpd="sng" algn="ctr">
            <a:solidFill>
              <a:srgbClr val="FF0000"/>
            </a:solidFill>
            <a:prstDash val="solid"/>
            <a:round/>
            <a:headEnd type="triangle" w="med" len="med"/>
            <a:tailEnd type="none"/>
          </a:ln>
          <a:effectLst/>
        </p:spPr>
      </p:cxnSp>
      <p:sp>
        <p:nvSpPr>
          <p:cNvPr id="19" name="TextBox 18"/>
          <p:cNvSpPr txBox="1"/>
          <p:nvPr/>
        </p:nvSpPr>
        <p:spPr>
          <a:xfrm>
            <a:off x="5407221" y="1513943"/>
            <a:ext cx="2965582" cy="830997"/>
          </a:xfrm>
          <a:prstGeom prst="rect">
            <a:avLst/>
          </a:prstGeom>
          <a:noFill/>
        </p:spPr>
        <p:txBody>
          <a:bodyPr wrap="square" rtlCol="0">
            <a:spAutoFit/>
          </a:bodyPr>
          <a:lstStyle/>
          <a:p>
            <a:r>
              <a:rPr lang="en-US" sz="1200" dirty="0" smtClean="0"/>
              <a:t># of Customers in Rollout by Cell </a:t>
            </a:r>
          </a:p>
          <a:p>
            <a:r>
              <a:rPr lang="en-US" sz="1200" dirty="0"/>
              <a:t>x</a:t>
            </a:r>
            <a:r>
              <a:rPr lang="en-US" sz="1200" dirty="0" smtClean="0"/>
              <a:t> </a:t>
            </a:r>
          </a:p>
          <a:p>
            <a:r>
              <a:rPr lang="en-US" sz="1200" dirty="0" smtClean="0"/>
              <a:t>Expected Cell Response Rate</a:t>
            </a:r>
            <a:endParaRPr lang="en-US" sz="1200" dirty="0"/>
          </a:p>
        </p:txBody>
      </p:sp>
      <p:sp>
        <p:nvSpPr>
          <p:cNvPr id="21" name="TextBox 20"/>
          <p:cNvSpPr txBox="1"/>
          <p:nvPr/>
        </p:nvSpPr>
        <p:spPr>
          <a:xfrm>
            <a:off x="5244836" y="951761"/>
            <a:ext cx="1800811" cy="461665"/>
          </a:xfrm>
          <a:prstGeom prst="rect">
            <a:avLst/>
          </a:prstGeom>
          <a:noFill/>
        </p:spPr>
        <p:txBody>
          <a:bodyPr wrap="square" rtlCol="0">
            <a:spAutoFit/>
          </a:bodyPr>
          <a:lstStyle/>
          <a:p>
            <a:r>
              <a:rPr lang="en-US" sz="1200" dirty="0" smtClean="0"/>
              <a:t>Estimate of RFM Cell Response Rate</a:t>
            </a:r>
            <a:endParaRPr lang="en-US" sz="1200" dirty="0"/>
          </a:p>
        </p:txBody>
      </p:sp>
      <p:pic>
        <p:nvPicPr>
          <p:cNvPr id="3" name="Picture 2"/>
          <p:cNvPicPr>
            <a:picLocks noChangeAspect="1"/>
          </p:cNvPicPr>
          <p:nvPr/>
        </p:nvPicPr>
        <p:blipFill>
          <a:blip r:embed="rId3"/>
          <a:stretch>
            <a:fillRect/>
          </a:stretch>
        </p:blipFill>
        <p:spPr>
          <a:xfrm>
            <a:off x="1590023" y="845520"/>
            <a:ext cx="2702971" cy="3081421"/>
          </a:xfrm>
          <a:prstGeom prst="rect">
            <a:avLst/>
          </a:prstGeom>
        </p:spPr>
      </p:pic>
      <p:pic>
        <p:nvPicPr>
          <p:cNvPr id="16" name="Picture 15"/>
          <p:cNvPicPr>
            <a:picLocks noChangeAspect="1"/>
          </p:cNvPicPr>
          <p:nvPr/>
        </p:nvPicPr>
        <p:blipFill>
          <a:blip r:embed="rId4"/>
          <a:stretch>
            <a:fillRect/>
          </a:stretch>
        </p:blipFill>
        <p:spPr>
          <a:xfrm>
            <a:off x="1590023" y="4129961"/>
            <a:ext cx="2702971" cy="2308681"/>
          </a:xfrm>
          <a:prstGeom prst="rect">
            <a:avLst/>
          </a:prstGeom>
        </p:spPr>
      </p:pic>
      <p:cxnSp>
        <p:nvCxnSpPr>
          <p:cNvPr id="20" name="Straight Connector 19"/>
          <p:cNvCxnSpPr/>
          <p:nvPr/>
        </p:nvCxnSpPr>
        <p:spPr bwMode="auto">
          <a:xfrm>
            <a:off x="1317126" y="5284301"/>
            <a:ext cx="3164946" cy="0"/>
          </a:xfrm>
          <a:prstGeom prst="line">
            <a:avLst/>
          </a:prstGeom>
          <a:noFill/>
          <a:ln w="95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258680900"/>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00063" y="539692"/>
            <a:ext cx="3862583" cy="5932100"/>
          </a:xfrm>
          <a:prstGeom prst="rect">
            <a:avLst/>
          </a:prstGeom>
        </p:spPr>
      </p:pic>
      <p:sp>
        <p:nvSpPr>
          <p:cNvPr id="2" name="Slide Number Placeholder 1"/>
          <p:cNvSpPr>
            <a:spLocks noGrp="1"/>
          </p:cNvSpPr>
          <p:nvPr>
            <p:ph type="sldNum" sz="quarter" idx="11"/>
          </p:nvPr>
        </p:nvSpPr>
        <p:spPr/>
        <p:txBody>
          <a:bodyPr/>
          <a:lstStyle/>
          <a:p>
            <a:pPr>
              <a:defRPr/>
            </a:pPr>
            <a:fld id="{7840D093-75BA-4BA3-81D3-AF580C95BDBC}" type="slidenum">
              <a:rPr lang="en-US" smtClean="0"/>
              <a:pPr>
                <a:defRPr/>
              </a:pPr>
              <a:t>37</a:t>
            </a:fld>
            <a:endParaRPr lang="en-US"/>
          </a:p>
        </p:txBody>
      </p:sp>
      <p:sp>
        <p:nvSpPr>
          <p:cNvPr id="4"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Expected Profitability:  Final Analysis</a:t>
            </a:r>
            <a:endParaRPr lang="en-US" i="1" dirty="0">
              <a:solidFill>
                <a:schemeClr val="tx2"/>
              </a:solidFill>
            </a:endParaRPr>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Tree>
    <p:extLst>
      <p:ext uri="{BB962C8B-B14F-4D97-AF65-F5344CB8AC3E}">
        <p14:creationId xmlns:p14="http://schemas.microsoft.com/office/powerpoint/2010/main" val="759995247"/>
      </p:ext>
    </p:extLst>
  </p:cSld>
  <p:clrMapOvr>
    <a:masterClrMapping/>
  </p:clrMapOvr>
  <p:transition>
    <p:zoom/>
    <p:sndAc>
      <p:end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38</a:t>
            </a:fld>
            <a:endParaRPr lang="en-US"/>
          </a:p>
        </p:txBody>
      </p:sp>
      <p:sp>
        <p:nvSpPr>
          <p:cNvPr id="4" name="Rectangle 36"/>
          <p:cNvSpPr>
            <a:spLocks noChangeArrowheads="1"/>
          </p:cNvSpPr>
          <p:nvPr/>
        </p:nvSpPr>
        <p:spPr bwMode="auto">
          <a:xfrm>
            <a:off x="500063" y="398536"/>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6" name="Rectangle 5"/>
          <p:cNvSpPr txBox="1">
            <a:spLocks noChangeArrowheads="1"/>
          </p:cNvSpPr>
          <p:nvPr/>
        </p:nvSpPr>
        <p:spPr bwMode="auto">
          <a:xfrm>
            <a:off x="636588" y="473068"/>
            <a:ext cx="6502400" cy="261610"/>
          </a:xfrm>
          <a:prstGeom prst="rect">
            <a:avLst/>
          </a:prstGeom>
          <a:noFill/>
          <a:ln w="9525">
            <a:noFill/>
            <a:miter lim="800000"/>
            <a:headEnd/>
            <a:tailEnd/>
          </a:ln>
        </p:spPr>
        <p:txBody>
          <a:bodyPr lIns="0" tIns="0" rIns="0" bIns="0">
            <a:spAutoFit/>
          </a:bodyPr>
          <a:lstStyle/>
          <a:p>
            <a:pPr>
              <a:spcBef>
                <a:spcPct val="50000"/>
              </a:spcBef>
            </a:pPr>
            <a:r>
              <a:rPr lang="en-US" sz="1700" i="1" dirty="0" smtClean="0">
                <a:solidFill>
                  <a:schemeClr val="tx2"/>
                </a:solidFill>
              </a:rPr>
              <a:t>Random Selection and Profitability</a:t>
            </a:r>
          </a:p>
        </p:txBody>
      </p:sp>
      <p:pic>
        <p:nvPicPr>
          <p:cNvPr id="7" name="Picture 6"/>
          <p:cNvPicPr>
            <a:picLocks noChangeAspect="1"/>
          </p:cNvPicPr>
          <p:nvPr/>
        </p:nvPicPr>
        <p:blipFill>
          <a:blip r:embed="rId2"/>
          <a:stretch>
            <a:fillRect/>
          </a:stretch>
        </p:blipFill>
        <p:spPr>
          <a:xfrm>
            <a:off x="841139" y="1762679"/>
            <a:ext cx="7461721" cy="3332641"/>
          </a:xfrm>
          <a:prstGeom prst="rect">
            <a:avLst/>
          </a:prstGeom>
        </p:spPr>
      </p:pic>
      <p:sp>
        <p:nvSpPr>
          <p:cNvPr id="8" name="TextBox 7"/>
          <p:cNvSpPr txBox="1"/>
          <p:nvPr/>
        </p:nvSpPr>
        <p:spPr>
          <a:xfrm>
            <a:off x="841139" y="5515561"/>
            <a:ext cx="6983412" cy="707886"/>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Revenues are Expected Sales x $18</a:t>
            </a:r>
          </a:p>
          <a:p>
            <a:pPr marL="285750" indent="-285750" algn="l">
              <a:buFont typeface="Wingdings" panose="05000000000000000000" pitchFamily="2" charset="2"/>
              <a:buChar char="Ø"/>
            </a:pPr>
            <a:r>
              <a:rPr lang="en-US" dirty="0" smtClean="0">
                <a:solidFill>
                  <a:schemeClr val="tx2"/>
                </a:solidFill>
              </a:rPr>
              <a:t>Costs are Expected Sales x $12 plus # of Customers x $0.50 </a:t>
            </a:r>
            <a:endParaRPr lang="en-US" dirty="0">
              <a:solidFill>
                <a:schemeClr val="tx2"/>
              </a:solidFill>
            </a:endParaRPr>
          </a:p>
        </p:txBody>
      </p:sp>
    </p:spTree>
    <p:extLst>
      <p:ext uri="{BB962C8B-B14F-4D97-AF65-F5344CB8AC3E}">
        <p14:creationId xmlns:p14="http://schemas.microsoft.com/office/powerpoint/2010/main" val="4176242636"/>
      </p:ext>
    </p:extLst>
  </p:cSld>
  <p:clrMapOvr>
    <a:masterClrMapping/>
  </p:clrMapOvr>
  <p:transition>
    <p:zoom/>
    <p:sndAc>
      <p:end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41AC4687-AEB3-4AC3-9443-775990300D16}" type="slidenum">
              <a:rPr lang="en-US"/>
              <a:pPr/>
              <a:t>3</a:t>
            </a:fld>
            <a:endParaRPr lang="en-US" dirty="0"/>
          </a:p>
        </p:txBody>
      </p:sp>
      <p:sp>
        <p:nvSpPr>
          <p:cNvPr id="1206278" name="AutoShape 6"/>
          <p:cNvSpPr>
            <a:spLocks noChangeArrowheads="1"/>
          </p:cNvSpPr>
          <p:nvPr/>
        </p:nvSpPr>
        <p:spPr bwMode="auto">
          <a:xfrm>
            <a:off x="180975" y="1504270"/>
            <a:ext cx="2268538" cy="676275"/>
          </a:xfrm>
          <a:prstGeom prst="roundRect">
            <a:avLst>
              <a:gd name="adj" fmla="val 16667"/>
            </a:avLst>
          </a:prstGeom>
          <a:solidFill>
            <a:schemeClr val="accent1"/>
          </a:solidFill>
          <a:ln w="9525">
            <a:noFill/>
            <a:round/>
            <a:headEnd/>
            <a:tailEnd/>
          </a:ln>
          <a:effectLst/>
        </p:spPr>
        <p:txBody>
          <a:bodyPr wrap="none" anchor="ctr"/>
          <a:lstStyle/>
          <a:p>
            <a:endParaRPr lang="en-US" dirty="0"/>
          </a:p>
        </p:txBody>
      </p:sp>
      <p:sp>
        <p:nvSpPr>
          <p:cNvPr id="1206279" name="Rectangle 7"/>
          <p:cNvSpPr>
            <a:spLocks noChangeArrowheads="1"/>
          </p:cNvSpPr>
          <p:nvPr/>
        </p:nvSpPr>
        <p:spPr bwMode="gray">
          <a:xfrm>
            <a:off x="292100" y="1712232"/>
            <a:ext cx="1056379"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en-US" sz="1700" dirty="0" smtClean="0">
                <a:solidFill>
                  <a:schemeClr val="tx2"/>
                </a:solidFill>
                <a:cs typeface="Times New Roman" pitchFamily="18" charset="0"/>
              </a:rPr>
              <a:t>Heuristics</a:t>
            </a:r>
            <a:endParaRPr lang="en-US" sz="1700" dirty="0">
              <a:solidFill>
                <a:schemeClr val="tx2"/>
              </a:solidFill>
              <a:cs typeface="Times New Roman" pitchFamily="18" charset="0"/>
            </a:endParaRPr>
          </a:p>
        </p:txBody>
      </p:sp>
      <p:sp>
        <p:nvSpPr>
          <p:cNvPr id="1206280" name="Rectangle 8"/>
          <p:cNvSpPr>
            <a:spLocks noChangeArrowheads="1"/>
          </p:cNvSpPr>
          <p:nvPr/>
        </p:nvSpPr>
        <p:spPr bwMode="gray">
          <a:xfrm>
            <a:off x="2909888" y="1482045"/>
            <a:ext cx="5708650" cy="863313"/>
          </a:xfrm>
          <a:prstGeom prst="rect">
            <a:avLst/>
          </a:prstGeom>
          <a:noFill/>
          <a:ln w="9525">
            <a:noFill/>
            <a:miter lim="800000"/>
            <a:headEnd/>
            <a:tailEnd/>
          </a:ln>
          <a:effectLst/>
        </p:spPr>
        <p:txBody>
          <a:bodyPr lIns="0" tIns="0" rIns="0" bIns="0">
            <a:spAutoFit/>
          </a:bodyPr>
          <a:lstStyle/>
          <a:p>
            <a:pPr marL="114300" lvl="1" indent="-112713" algn="l" defTabSz="912813">
              <a:spcBef>
                <a:spcPct val="0"/>
              </a:spcBef>
              <a:spcAft>
                <a:spcPct val="30000"/>
              </a:spcAft>
              <a:buSzPct val="120000"/>
              <a:buFontTx/>
              <a:buChar char="•"/>
            </a:pPr>
            <a:r>
              <a:rPr lang="en-US" sz="1700" b="0" dirty="0" smtClean="0"/>
              <a:t>Rule of thumb</a:t>
            </a:r>
          </a:p>
          <a:p>
            <a:pPr marL="114300" lvl="1" indent="-112713" algn="l" defTabSz="912813">
              <a:spcBef>
                <a:spcPct val="0"/>
              </a:spcBef>
              <a:spcAft>
                <a:spcPct val="30000"/>
              </a:spcAft>
              <a:buSzPct val="120000"/>
              <a:buFontTx/>
              <a:buChar char="•"/>
            </a:pPr>
            <a:r>
              <a:rPr lang="en-US" sz="1700" b="0" dirty="0" smtClean="0"/>
              <a:t>Based on </a:t>
            </a:r>
            <a:r>
              <a:rPr lang="en-US" sz="1700" dirty="0" smtClean="0"/>
              <a:t>past behavior </a:t>
            </a:r>
            <a:r>
              <a:rPr lang="en-US" sz="1700" b="0" dirty="0" smtClean="0"/>
              <a:t>use simple statistics (</a:t>
            </a:r>
            <a:r>
              <a:rPr lang="en-US" sz="1700" dirty="0" smtClean="0"/>
              <a:t>no</a:t>
            </a:r>
            <a:r>
              <a:rPr lang="en-US" sz="1700" b="0" dirty="0" smtClean="0"/>
              <a:t> models) to predict future behavior</a:t>
            </a:r>
            <a:endParaRPr lang="en-US" sz="1700" b="0" dirty="0"/>
          </a:p>
        </p:txBody>
      </p:sp>
      <p:sp>
        <p:nvSpPr>
          <p:cNvPr id="1206275" name="Rectangle 3"/>
          <p:cNvSpPr>
            <a:spLocks noChangeArrowheads="1"/>
          </p:cNvSpPr>
          <p:nvPr/>
        </p:nvSpPr>
        <p:spPr bwMode="gray">
          <a:xfrm>
            <a:off x="2884488" y="3296557"/>
            <a:ext cx="5661025" cy="915635"/>
          </a:xfrm>
          <a:prstGeom prst="rect">
            <a:avLst/>
          </a:prstGeom>
          <a:noFill/>
          <a:ln w="9525">
            <a:noFill/>
            <a:miter lim="800000"/>
            <a:headEnd/>
            <a:tailEnd/>
          </a:ln>
          <a:effectLst/>
        </p:spPr>
        <p:txBody>
          <a:bodyPr lIns="0" tIns="0" rIns="0" bIns="0">
            <a:spAutoFit/>
          </a:bodyPr>
          <a:lstStyle/>
          <a:p>
            <a:pPr marL="114300" lvl="1" indent="-112713" algn="just" defTabSz="912813">
              <a:spcBef>
                <a:spcPct val="0"/>
              </a:spcBef>
              <a:spcAft>
                <a:spcPct val="50000"/>
              </a:spcAft>
              <a:buSzPct val="120000"/>
              <a:buFontTx/>
              <a:buChar char="•"/>
            </a:pPr>
            <a:r>
              <a:rPr lang="en-US" sz="1700" b="0" dirty="0" smtClean="0"/>
              <a:t>Create models that use behavior as a source of model building</a:t>
            </a:r>
          </a:p>
          <a:p>
            <a:pPr marL="114300" lvl="1" indent="-112713" algn="just" defTabSz="912813">
              <a:spcBef>
                <a:spcPct val="0"/>
              </a:spcBef>
              <a:spcAft>
                <a:spcPct val="50000"/>
              </a:spcAft>
              <a:buSzPct val="120000"/>
              <a:buFontTx/>
              <a:buChar char="•"/>
            </a:pPr>
            <a:r>
              <a:rPr lang="en-US" sz="1700" b="0" dirty="0" smtClean="0"/>
              <a:t>The </a:t>
            </a:r>
            <a:r>
              <a:rPr lang="en-US" sz="1700" dirty="0" smtClean="0"/>
              <a:t>analyst decides </a:t>
            </a:r>
            <a:r>
              <a:rPr lang="en-US" sz="1700" b="0" dirty="0" smtClean="0"/>
              <a:t>what behavior to model</a:t>
            </a:r>
          </a:p>
        </p:txBody>
      </p:sp>
      <p:sp>
        <p:nvSpPr>
          <p:cNvPr id="1206281" name="AutoShape 9"/>
          <p:cNvSpPr>
            <a:spLocks noChangeArrowheads="1"/>
          </p:cNvSpPr>
          <p:nvPr/>
        </p:nvSpPr>
        <p:spPr bwMode="auto">
          <a:xfrm>
            <a:off x="180975" y="3325132"/>
            <a:ext cx="2249488" cy="676275"/>
          </a:xfrm>
          <a:prstGeom prst="roundRect">
            <a:avLst>
              <a:gd name="adj" fmla="val 16667"/>
            </a:avLst>
          </a:prstGeom>
          <a:solidFill>
            <a:schemeClr val="accent1"/>
          </a:solidFill>
          <a:ln w="9525">
            <a:noFill/>
            <a:round/>
            <a:headEnd/>
            <a:tailEnd/>
          </a:ln>
          <a:effectLst/>
        </p:spPr>
        <p:txBody>
          <a:bodyPr wrap="none" anchor="ctr"/>
          <a:lstStyle/>
          <a:p>
            <a:endParaRPr lang="en-US" dirty="0"/>
          </a:p>
        </p:txBody>
      </p:sp>
      <p:sp>
        <p:nvSpPr>
          <p:cNvPr id="1206282" name="Rectangle 10"/>
          <p:cNvSpPr>
            <a:spLocks noChangeArrowheads="1"/>
          </p:cNvSpPr>
          <p:nvPr/>
        </p:nvSpPr>
        <p:spPr bwMode="gray">
          <a:xfrm>
            <a:off x="290513" y="3537857"/>
            <a:ext cx="1370568"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de-DE" sz="1700" dirty="0" smtClean="0">
                <a:solidFill>
                  <a:schemeClr val="tx2"/>
                </a:solidFill>
                <a:cs typeface="Times New Roman" pitchFamily="18" charset="0"/>
              </a:rPr>
              <a:t>Model Driven</a:t>
            </a:r>
            <a:endParaRPr lang="en-US" sz="1700" dirty="0">
              <a:solidFill>
                <a:schemeClr val="tx2"/>
              </a:solidFill>
              <a:cs typeface="Times New Roman" pitchFamily="18" charset="0"/>
            </a:endParaRPr>
          </a:p>
        </p:txBody>
      </p:sp>
      <p:sp>
        <p:nvSpPr>
          <p:cNvPr id="20" name="Rectangle 2"/>
          <p:cNvSpPr>
            <a:spLocks noGrp="1" noChangeArrowheads="1"/>
          </p:cNvSpPr>
          <p:nvPr>
            <p:ph type="title"/>
          </p:nvPr>
        </p:nvSpPr>
        <p:spPr>
          <a:xfrm>
            <a:off x="89592" y="115207"/>
            <a:ext cx="8793162" cy="292388"/>
          </a:xfrm>
        </p:spPr>
        <p:txBody>
          <a:bodyPr/>
          <a:lstStyle/>
          <a:p>
            <a:r>
              <a:rPr lang="en-US" dirty="0" smtClean="0"/>
              <a:t>SEGMENTATION</a:t>
            </a:r>
            <a:endParaRPr lang="en-US" dirty="0"/>
          </a:p>
        </p:txBody>
      </p:sp>
      <p:sp>
        <p:nvSpPr>
          <p:cNvPr id="21"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Using Behavioral Data</a:t>
            </a:r>
            <a:endParaRPr lang="en-US" sz="1800" i="1" dirty="0">
              <a:solidFill>
                <a:schemeClr val="tx2"/>
              </a:solidFill>
            </a:endParaRPr>
          </a:p>
        </p:txBody>
      </p:sp>
    </p:spTree>
    <p:extLst>
      <p:ext uri="{BB962C8B-B14F-4D97-AF65-F5344CB8AC3E}">
        <p14:creationId xmlns:p14="http://schemas.microsoft.com/office/powerpoint/2010/main" val="3625994432"/>
      </p:ext>
    </p:extLst>
  </p:cSld>
  <p:clrMapOvr>
    <a:masterClrMapping/>
  </p:clrMapOvr>
  <p:transition>
    <p:zoom/>
    <p:sndAc>
      <p:end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39</a:t>
            </a:fld>
            <a:endParaRPr lang="en-US"/>
          </a:p>
        </p:txBody>
      </p:sp>
      <p:sp>
        <p:nvSpPr>
          <p:cNvPr id="3" name="Rectangle 36"/>
          <p:cNvSpPr>
            <a:spLocks noChangeArrowheads="1"/>
          </p:cNvSpPr>
          <p:nvPr/>
        </p:nvSpPr>
        <p:spPr bwMode="auto">
          <a:xfrm>
            <a:off x="500063" y="398536"/>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4"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5" name="Rectangle 5"/>
          <p:cNvSpPr txBox="1">
            <a:spLocks noChangeArrowheads="1"/>
          </p:cNvSpPr>
          <p:nvPr/>
        </p:nvSpPr>
        <p:spPr bwMode="auto">
          <a:xfrm>
            <a:off x="636588" y="473068"/>
            <a:ext cx="6502400" cy="261610"/>
          </a:xfrm>
          <a:prstGeom prst="rect">
            <a:avLst/>
          </a:prstGeom>
          <a:noFill/>
          <a:ln w="9525">
            <a:noFill/>
            <a:miter lim="800000"/>
            <a:headEnd/>
            <a:tailEnd/>
          </a:ln>
        </p:spPr>
        <p:txBody>
          <a:bodyPr lIns="0" tIns="0" rIns="0" bIns="0">
            <a:spAutoFit/>
          </a:bodyPr>
          <a:lstStyle/>
          <a:p>
            <a:pPr>
              <a:spcBef>
                <a:spcPct val="50000"/>
              </a:spcBef>
            </a:pPr>
            <a:r>
              <a:rPr lang="en-US" sz="1700" i="1" dirty="0" smtClean="0">
                <a:solidFill>
                  <a:schemeClr val="tx2"/>
                </a:solidFill>
              </a:rPr>
              <a:t>RFM Selection and Profitability</a:t>
            </a:r>
          </a:p>
        </p:txBody>
      </p:sp>
      <p:pic>
        <p:nvPicPr>
          <p:cNvPr id="7" name="Picture 6"/>
          <p:cNvPicPr>
            <a:picLocks noChangeAspect="1"/>
          </p:cNvPicPr>
          <p:nvPr/>
        </p:nvPicPr>
        <p:blipFill>
          <a:blip r:embed="rId2"/>
          <a:stretch>
            <a:fillRect/>
          </a:stretch>
        </p:blipFill>
        <p:spPr>
          <a:xfrm>
            <a:off x="841139" y="1762679"/>
            <a:ext cx="7461721" cy="3332641"/>
          </a:xfrm>
          <a:prstGeom prst="rect">
            <a:avLst/>
          </a:prstGeom>
        </p:spPr>
      </p:pic>
      <p:sp>
        <p:nvSpPr>
          <p:cNvPr id="8" name="TextBox 7"/>
          <p:cNvSpPr txBox="1"/>
          <p:nvPr/>
        </p:nvSpPr>
        <p:spPr>
          <a:xfrm>
            <a:off x="841139" y="5349940"/>
            <a:ext cx="6983412" cy="707886"/>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Revenues are Expected Sales x $18</a:t>
            </a:r>
          </a:p>
          <a:p>
            <a:pPr marL="285750" indent="-285750" algn="l">
              <a:buFont typeface="Wingdings" panose="05000000000000000000" pitchFamily="2" charset="2"/>
              <a:buChar char="Ø"/>
            </a:pPr>
            <a:r>
              <a:rPr lang="en-US" dirty="0" smtClean="0">
                <a:solidFill>
                  <a:schemeClr val="tx2"/>
                </a:solidFill>
              </a:rPr>
              <a:t>Costs are Expected Sales x $12 plus # of Customers x $0.50 </a:t>
            </a:r>
            <a:endParaRPr lang="en-US" dirty="0">
              <a:solidFill>
                <a:schemeClr val="tx2"/>
              </a:solidFill>
            </a:endParaRPr>
          </a:p>
        </p:txBody>
      </p:sp>
    </p:spTree>
    <p:extLst>
      <p:ext uri="{BB962C8B-B14F-4D97-AF65-F5344CB8AC3E}">
        <p14:creationId xmlns:p14="http://schemas.microsoft.com/office/powerpoint/2010/main" val="2508313797"/>
      </p:ext>
    </p:extLst>
  </p:cSld>
  <p:clrMapOvr>
    <a:masterClrMapping/>
  </p:clrMapOvr>
  <p:transition>
    <p:zoom/>
    <p:sndAc>
      <p:end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40</a:t>
            </a:fld>
            <a:endParaRPr lang="en-US"/>
          </a:p>
        </p:txBody>
      </p:sp>
      <p:pic>
        <p:nvPicPr>
          <p:cNvPr id="3" name="Picture 2"/>
          <p:cNvPicPr>
            <a:picLocks noChangeAspect="1"/>
          </p:cNvPicPr>
          <p:nvPr/>
        </p:nvPicPr>
        <p:blipFill>
          <a:blip r:embed="rId2"/>
          <a:stretch>
            <a:fillRect/>
          </a:stretch>
        </p:blipFill>
        <p:spPr>
          <a:xfrm>
            <a:off x="560401" y="1728225"/>
            <a:ext cx="7791552" cy="4672287"/>
          </a:xfrm>
          <a:prstGeom prst="rect">
            <a:avLst/>
          </a:prstGeom>
        </p:spPr>
      </p:pic>
      <p:sp>
        <p:nvSpPr>
          <p:cNvPr id="4" name="Rectangle 36"/>
          <p:cNvSpPr>
            <a:spLocks noChangeArrowheads="1"/>
          </p:cNvSpPr>
          <p:nvPr/>
        </p:nvSpPr>
        <p:spPr bwMode="auto">
          <a:xfrm>
            <a:off x="500063" y="398536"/>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6" name="Rectangle 5"/>
          <p:cNvSpPr txBox="1">
            <a:spLocks noChangeArrowheads="1"/>
          </p:cNvSpPr>
          <p:nvPr/>
        </p:nvSpPr>
        <p:spPr bwMode="auto">
          <a:xfrm>
            <a:off x="636588" y="473068"/>
            <a:ext cx="6502400" cy="261610"/>
          </a:xfrm>
          <a:prstGeom prst="rect">
            <a:avLst/>
          </a:prstGeom>
          <a:noFill/>
          <a:ln w="9525">
            <a:noFill/>
            <a:miter lim="800000"/>
            <a:headEnd/>
            <a:tailEnd/>
          </a:ln>
        </p:spPr>
        <p:txBody>
          <a:bodyPr lIns="0" tIns="0" rIns="0" bIns="0">
            <a:spAutoFit/>
          </a:bodyPr>
          <a:lstStyle/>
          <a:p>
            <a:pPr>
              <a:spcBef>
                <a:spcPct val="50000"/>
              </a:spcBef>
            </a:pPr>
            <a:r>
              <a:rPr lang="en-US" sz="1700" i="1" dirty="0" smtClean="0">
                <a:solidFill>
                  <a:schemeClr val="tx2"/>
                </a:solidFill>
              </a:rPr>
              <a:t>RFM Selection and Profitability</a:t>
            </a:r>
          </a:p>
        </p:txBody>
      </p:sp>
    </p:spTree>
    <p:extLst>
      <p:ext uri="{BB962C8B-B14F-4D97-AF65-F5344CB8AC3E}">
        <p14:creationId xmlns:p14="http://schemas.microsoft.com/office/powerpoint/2010/main" val="417536630"/>
      </p:ext>
    </p:extLst>
  </p:cSld>
  <p:clrMapOvr>
    <a:masterClrMapping/>
  </p:clrMapOvr>
  <p:transition>
    <p:zoom/>
    <p:sndAc>
      <p:end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8690" y="790064"/>
            <a:ext cx="3896465" cy="5932100"/>
          </a:xfrm>
          <a:prstGeom prst="rect">
            <a:avLst/>
          </a:prstGeom>
        </p:spPr>
      </p:pic>
      <p:pic>
        <p:nvPicPr>
          <p:cNvPr id="6" name="Picture 5"/>
          <p:cNvPicPr>
            <a:picLocks noChangeAspect="1"/>
          </p:cNvPicPr>
          <p:nvPr/>
        </p:nvPicPr>
        <p:blipFill>
          <a:blip r:embed="rId3"/>
          <a:stretch>
            <a:fillRect/>
          </a:stretch>
        </p:blipFill>
        <p:spPr>
          <a:xfrm>
            <a:off x="608085" y="790064"/>
            <a:ext cx="3862583" cy="5932100"/>
          </a:xfrm>
          <a:prstGeom prst="rect">
            <a:avLst/>
          </a:prstGeom>
        </p:spPr>
      </p:pic>
      <p:sp>
        <p:nvSpPr>
          <p:cNvPr id="2" name="Slide Number Placeholder 1"/>
          <p:cNvSpPr>
            <a:spLocks noGrp="1"/>
          </p:cNvSpPr>
          <p:nvPr>
            <p:ph type="sldNum" sz="quarter" idx="11"/>
          </p:nvPr>
        </p:nvSpPr>
        <p:spPr/>
        <p:txBody>
          <a:bodyPr/>
          <a:lstStyle/>
          <a:p>
            <a:pPr>
              <a:defRPr/>
            </a:pPr>
            <a:fld id="{7840D093-75BA-4BA3-81D3-AF580C95BDBC}" type="slidenum">
              <a:rPr lang="en-US" smtClean="0"/>
              <a:pPr>
                <a:defRPr/>
              </a:pPr>
              <a:t>41</a:t>
            </a:fld>
            <a:endParaRPr lang="en-US"/>
          </a:p>
        </p:txBody>
      </p:sp>
      <p:sp>
        <p:nvSpPr>
          <p:cNvPr id="4"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Expected vs. Actual Profitability</a:t>
            </a:r>
            <a:endParaRPr lang="en-US" i="1" dirty="0">
              <a:solidFill>
                <a:schemeClr val="tx2"/>
              </a:solidFill>
            </a:endParaRPr>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Tree>
    <p:extLst>
      <p:ext uri="{BB962C8B-B14F-4D97-AF65-F5344CB8AC3E}">
        <p14:creationId xmlns:p14="http://schemas.microsoft.com/office/powerpoint/2010/main" val="2824815862"/>
      </p:ext>
    </p:extLst>
  </p:cSld>
  <p:clrMapOvr>
    <a:masterClrMapping/>
  </p:clrMapOvr>
  <p:transition>
    <p:zoom/>
    <p:sndAc>
      <p:end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7840D093-75BA-4BA3-81D3-AF580C95BDBC}" type="slidenum">
              <a:rPr lang="en-US" smtClean="0"/>
              <a:pPr>
                <a:defRPr/>
              </a:pPr>
              <a:t>42</a:t>
            </a:fld>
            <a:endParaRPr lang="en-US"/>
          </a:p>
        </p:txBody>
      </p:sp>
      <p:pic>
        <p:nvPicPr>
          <p:cNvPr id="3" name="Picture 2"/>
          <p:cNvPicPr>
            <a:picLocks noChangeAspect="1"/>
          </p:cNvPicPr>
          <p:nvPr/>
        </p:nvPicPr>
        <p:blipFill rotWithShape="1">
          <a:blip r:embed="rId2"/>
          <a:srcRect t="15182" r="46708" b="32135"/>
          <a:stretch/>
        </p:blipFill>
        <p:spPr>
          <a:xfrm>
            <a:off x="598714" y="1984917"/>
            <a:ext cx="8121805" cy="4516244"/>
          </a:xfrm>
          <a:prstGeom prst="rect">
            <a:avLst/>
          </a:prstGeom>
        </p:spPr>
      </p:pic>
      <p:sp>
        <p:nvSpPr>
          <p:cNvPr id="4" name="Rectangle 36"/>
          <p:cNvSpPr>
            <a:spLocks noChangeArrowheads="1"/>
          </p:cNvSpPr>
          <p:nvPr/>
        </p:nvSpPr>
        <p:spPr bwMode="auto">
          <a:xfrm>
            <a:off x="283029" y="466962"/>
            <a:ext cx="7623515"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smtClean="0"/>
              <a:t>FROM SEGMENTATION TO TARGETING</a:t>
            </a:r>
            <a:endParaRPr lang="en-US" kern="0" dirty="0" smtClean="0"/>
          </a:p>
        </p:txBody>
      </p:sp>
      <p:sp>
        <p:nvSpPr>
          <p:cNvPr id="6" name="Rectangle 5"/>
          <p:cNvSpPr txBox="1">
            <a:spLocks noChangeArrowheads="1"/>
          </p:cNvSpPr>
          <p:nvPr/>
        </p:nvSpPr>
        <p:spPr bwMode="auto">
          <a:xfrm>
            <a:off x="184832" y="541362"/>
            <a:ext cx="7778068" cy="261610"/>
          </a:xfrm>
          <a:prstGeom prst="rect">
            <a:avLst/>
          </a:prstGeom>
          <a:noFill/>
          <a:ln w="9525">
            <a:noFill/>
            <a:miter lim="800000"/>
            <a:headEnd/>
            <a:tailEnd/>
          </a:ln>
        </p:spPr>
        <p:txBody>
          <a:bodyPr wrap="square" lIns="0" tIns="0" rIns="0" bIns="0">
            <a:spAutoFit/>
          </a:bodyPr>
          <a:lstStyle/>
          <a:p>
            <a:pPr>
              <a:spcBef>
                <a:spcPct val="50000"/>
              </a:spcBef>
            </a:pPr>
            <a:r>
              <a:rPr lang="en-US" sz="1700" i="1" dirty="0" smtClean="0">
                <a:solidFill>
                  <a:schemeClr val="tx2"/>
                </a:solidFill>
              </a:rPr>
              <a:t>Estimating Response Rate in Rollout Data</a:t>
            </a:r>
          </a:p>
        </p:txBody>
      </p:sp>
      <p:cxnSp>
        <p:nvCxnSpPr>
          <p:cNvPr id="9" name="Straight Arrow Connector 8"/>
          <p:cNvCxnSpPr/>
          <p:nvPr/>
        </p:nvCxnSpPr>
        <p:spPr bwMode="auto">
          <a:xfrm flipV="1">
            <a:off x="7837714" y="1673661"/>
            <a:ext cx="125186" cy="1610124"/>
          </a:xfrm>
          <a:prstGeom prst="straightConnector1">
            <a:avLst/>
          </a:prstGeom>
          <a:noFill/>
          <a:ln w="9525" cap="flat" cmpd="sng" algn="ctr">
            <a:solidFill>
              <a:srgbClr val="FF0000"/>
            </a:solidFill>
            <a:prstDash val="solid"/>
            <a:round/>
            <a:headEnd type="triangle" w="med" len="med"/>
            <a:tailEnd type="triangle"/>
          </a:ln>
          <a:effectLst/>
        </p:spPr>
      </p:cxnSp>
      <p:sp>
        <p:nvSpPr>
          <p:cNvPr id="10" name="TextBox 9"/>
          <p:cNvSpPr txBox="1"/>
          <p:nvPr/>
        </p:nvSpPr>
        <p:spPr>
          <a:xfrm>
            <a:off x="7837714" y="715368"/>
            <a:ext cx="990600" cy="1015663"/>
          </a:xfrm>
          <a:prstGeom prst="rect">
            <a:avLst/>
          </a:prstGeom>
          <a:noFill/>
        </p:spPr>
        <p:txBody>
          <a:bodyPr wrap="square" rtlCol="0">
            <a:spAutoFit/>
          </a:bodyPr>
          <a:lstStyle/>
          <a:p>
            <a:r>
              <a:rPr lang="en-US" sz="1200" dirty="0" smtClean="0"/>
              <a:t>Matched on RFM Cell from Market Test Data</a:t>
            </a:r>
            <a:endParaRPr lang="en-US" sz="1200" dirty="0"/>
          </a:p>
        </p:txBody>
      </p:sp>
      <p:sp>
        <p:nvSpPr>
          <p:cNvPr id="11" name="TextBox 10"/>
          <p:cNvSpPr txBox="1"/>
          <p:nvPr/>
        </p:nvSpPr>
        <p:spPr>
          <a:xfrm>
            <a:off x="770385" y="1592532"/>
            <a:ext cx="7129922" cy="276999"/>
          </a:xfrm>
          <a:prstGeom prst="rect">
            <a:avLst/>
          </a:prstGeom>
          <a:noFill/>
        </p:spPr>
        <p:txBody>
          <a:bodyPr wrap="square" rtlCol="0">
            <a:spAutoFit/>
          </a:bodyPr>
          <a:lstStyle/>
          <a:p>
            <a:pPr algn="ctr"/>
            <a:r>
              <a:rPr lang="en-US" sz="1200" dirty="0" smtClean="0">
                <a:solidFill>
                  <a:schemeClr val="tx2"/>
                </a:solidFill>
              </a:rPr>
              <a:t>Data from “Rollout” tab in Workbook</a:t>
            </a:r>
            <a:endParaRPr lang="en-US" sz="1200" dirty="0">
              <a:solidFill>
                <a:schemeClr val="tx2"/>
              </a:solidFill>
            </a:endParaRPr>
          </a:p>
        </p:txBody>
      </p:sp>
      <p:sp>
        <p:nvSpPr>
          <p:cNvPr id="7" name="Rectangle 6"/>
          <p:cNvSpPr/>
          <p:nvPr/>
        </p:nvSpPr>
        <p:spPr bwMode="auto">
          <a:xfrm>
            <a:off x="5627914" y="3189514"/>
            <a:ext cx="2536372" cy="3454174"/>
          </a:xfrm>
          <a:prstGeom prst="rect">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1426029" y="2985848"/>
            <a:ext cx="3151413" cy="365783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 name="TextBox 12"/>
          <p:cNvSpPr txBox="1"/>
          <p:nvPr/>
        </p:nvSpPr>
        <p:spPr>
          <a:xfrm>
            <a:off x="1662792" y="2985849"/>
            <a:ext cx="2601685" cy="3908762"/>
          </a:xfrm>
          <a:prstGeom prst="rect">
            <a:avLst/>
          </a:prstGeom>
          <a:no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~45,000 rollout customers assigned to one of ~125 segments</a:t>
            </a:r>
          </a:p>
          <a:p>
            <a:pPr marL="285750" indent="-285750" algn="l">
              <a:buFont typeface="Wingdings" panose="05000000000000000000" pitchFamily="2" charset="2"/>
              <a:buChar char="Ø"/>
            </a:pPr>
            <a:r>
              <a:rPr lang="en-US" dirty="0" smtClean="0">
                <a:solidFill>
                  <a:schemeClr val="tx2"/>
                </a:solidFill>
              </a:rPr>
              <a:t>Each segment has a response rate computed from test data as the % of buyers in the cell</a:t>
            </a:r>
          </a:p>
          <a:p>
            <a:pPr marL="285750" indent="-285750" algn="l">
              <a:buFont typeface="Wingdings" panose="05000000000000000000" pitchFamily="2" charset="2"/>
              <a:buChar char="Ø"/>
            </a:pPr>
            <a:r>
              <a:rPr lang="en-US" dirty="0" smtClean="0">
                <a:solidFill>
                  <a:schemeClr val="tx2"/>
                </a:solidFill>
              </a:rPr>
              <a:t>With solicitation costs of $0.50 and a $6 margin the B/E response rate is 8.3%</a:t>
            </a:r>
          </a:p>
          <a:p>
            <a:pPr marL="285750" indent="-285750" algn="l">
              <a:buFont typeface="Wingdings" panose="05000000000000000000" pitchFamily="2" charset="2"/>
              <a:buChar char="Ø"/>
            </a:pPr>
            <a:endParaRPr lang="en-US" dirty="0">
              <a:solidFill>
                <a:schemeClr val="tx2"/>
              </a:solidFill>
            </a:endParaRPr>
          </a:p>
        </p:txBody>
      </p:sp>
    </p:spTree>
    <p:extLst>
      <p:ext uri="{BB962C8B-B14F-4D97-AF65-F5344CB8AC3E}">
        <p14:creationId xmlns:p14="http://schemas.microsoft.com/office/powerpoint/2010/main" val="2449689364"/>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8690" y="790064"/>
            <a:ext cx="3896465" cy="5932100"/>
          </a:xfrm>
          <a:prstGeom prst="rect">
            <a:avLst/>
          </a:prstGeom>
        </p:spPr>
      </p:pic>
      <p:pic>
        <p:nvPicPr>
          <p:cNvPr id="6" name="Picture 5"/>
          <p:cNvPicPr>
            <a:picLocks noChangeAspect="1"/>
          </p:cNvPicPr>
          <p:nvPr/>
        </p:nvPicPr>
        <p:blipFill>
          <a:blip r:embed="rId3"/>
          <a:stretch>
            <a:fillRect/>
          </a:stretch>
        </p:blipFill>
        <p:spPr>
          <a:xfrm>
            <a:off x="608085" y="790064"/>
            <a:ext cx="3862583" cy="5932100"/>
          </a:xfrm>
          <a:prstGeom prst="rect">
            <a:avLst/>
          </a:prstGeom>
        </p:spPr>
      </p:pic>
      <p:sp>
        <p:nvSpPr>
          <p:cNvPr id="2" name="Slide Number Placeholder 1"/>
          <p:cNvSpPr>
            <a:spLocks noGrp="1"/>
          </p:cNvSpPr>
          <p:nvPr>
            <p:ph type="sldNum" sz="quarter" idx="11"/>
          </p:nvPr>
        </p:nvSpPr>
        <p:spPr/>
        <p:txBody>
          <a:bodyPr/>
          <a:lstStyle/>
          <a:p>
            <a:pPr>
              <a:defRPr/>
            </a:pPr>
            <a:fld id="{7840D093-75BA-4BA3-81D3-AF580C95BDBC}" type="slidenum">
              <a:rPr lang="en-US" smtClean="0"/>
              <a:pPr>
                <a:defRPr/>
              </a:pPr>
              <a:t>43</a:t>
            </a:fld>
            <a:endParaRPr lang="en-US"/>
          </a:p>
        </p:txBody>
      </p:sp>
      <p:sp>
        <p:nvSpPr>
          <p:cNvPr id="4"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Expected vs. Actual Profitability</a:t>
            </a:r>
            <a:endParaRPr lang="en-US" i="1" dirty="0">
              <a:solidFill>
                <a:schemeClr val="tx2"/>
              </a:solidFill>
            </a:endParaRPr>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8" name="Rectangle 7"/>
          <p:cNvSpPr/>
          <p:nvPr/>
        </p:nvSpPr>
        <p:spPr bwMode="auto">
          <a:xfrm>
            <a:off x="5219698" y="3139909"/>
            <a:ext cx="3020785" cy="120357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extBox 8"/>
          <p:cNvSpPr txBox="1"/>
          <p:nvPr/>
        </p:nvSpPr>
        <p:spPr>
          <a:xfrm>
            <a:off x="5429247" y="3203086"/>
            <a:ext cx="2601685" cy="1077218"/>
          </a:xfrm>
          <a:prstGeom prst="rect">
            <a:avLst/>
          </a:prstGeom>
          <a:no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Thoughts?</a:t>
            </a:r>
          </a:p>
          <a:p>
            <a:pPr marL="285750" indent="-285750" algn="l">
              <a:buFont typeface="Wingdings" panose="05000000000000000000" pitchFamily="2" charset="2"/>
              <a:buChar char="Ø"/>
            </a:pPr>
            <a:r>
              <a:rPr lang="en-US" dirty="0" smtClean="0">
                <a:solidFill>
                  <a:schemeClr val="tx2"/>
                </a:solidFill>
              </a:rPr>
              <a:t>Limits?</a:t>
            </a:r>
          </a:p>
          <a:p>
            <a:pPr marL="285750" indent="-285750" algn="l">
              <a:buFont typeface="Wingdings" panose="05000000000000000000" pitchFamily="2" charset="2"/>
              <a:buChar char="Ø"/>
            </a:pPr>
            <a:r>
              <a:rPr lang="en-US" dirty="0" smtClean="0">
                <a:solidFill>
                  <a:schemeClr val="tx2"/>
                </a:solidFill>
              </a:rPr>
              <a:t>Ways to improve?</a:t>
            </a:r>
          </a:p>
        </p:txBody>
      </p:sp>
    </p:spTree>
    <p:extLst>
      <p:ext uri="{BB962C8B-B14F-4D97-AF65-F5344CB8AC3E}">
        <p14:creationId xmlns:p14="http://schemas.microsoft.com/office/powerpoint/2010/main" val="4186048527"/>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44</a:t>
            </a:fld>
            <a:endParaRPr lang="en-US"/>
          </a:p>
        </p:txBody>
      </p:sp>
      <p:pic>
        <p:nvPicPr>
          <p:cNvPr id="3" name="Picture 2"/>
          <p:cNvPicPr>
            <a:picLocks noChangeAspect="1"/>
          </p:cNvPicPr>
          <p:nvPr/>
        </p:nvPicPr>
        <p:blipFill rotWithShape="1">
          <a:blip r:embed="rId2"/>
          <a:srcRect t="16349" r="18690" b="13175"/>
          <a:stretch/>
        </p:blipFill>
        <p:spPr>
          <a:xfrm>
            <a:off x="500063" y="1030027"/>
            <a:ext cx="7434943" cy="3624944"/>
          </a:xfrm>
          <a:prstGeom prst="rect">
            <a:avLst/>
          </a:prstGeom>
        </p:spPr>
      </p:pic>
      <p:sp>
        <p:nvSpPr>
          <p:cNvPr id="4"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Can We Improve Over RFM Strategy?</a:t>
            </a:r>
            <a:endParaRPr lang="en-US" i="1" dirty="0">
              <a:solidFill>
                <a:schemeClr val="tx2"/>
              </a:solidFill>
            </a:endParaRPr>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6" name="TextBox 5"/>
          <p:cNvSpPr txBox="1"/>
          <p:nvPr/>
        </p:nvSpPr>
        <p:spPr>
          <a:xfrm>
            <a:off x="500063" y="4795977"/>
            <a:ext cx="7462837" cy="1938992"/>
          </a:xfrm>
          <a:prstGeom prst="rect">
            <a:avLst/>
          </a:prstGeom>
          <a:solidFill>
            <a:schemeClr val="bg1">
              <a:lumMod val="85000"/>
            </a:schemeClr>
          </a:solidFill>
        </p:spPr>
        <p:txBody>
          <a:bodyPr wrap="square" rtlCol="0">
            <a:spAutoFit/>
          </a:bodyPr>
          <a:lstStyle/>
          <a:p>
            <a:pPr marL="342900" indent="-342900" algn="l">
              <a:buFont typeface="Wingdings" panose="05000000000000000000" pitchFamily="2" charset="2"/>
              <a:buChar char="Ø"/>
            </a:pPr>
            <a:r>
              <a:rPr lang="en-US" dirty="0" smtClean="0">
                <a:solidFill>
                  <a:schemeClr val="tx2"/>
                </a:solidFill>
              </a:rPr>
              <a:t>Snapshot of the ~45,000 rollout observations</a:t>
            </a:r>
          </a:p>
          <a:p>
            <a:pPr marL="342900" indent="-342900" algn="l">
              <a:buFont typeface="Wingdings" panose="05000000000000000000" pitchFamily="2" charset="2"/>
              <a:buChar char="Ø"/>
            </a:pPr>
            <a:r>
              <a:rPr lang="en-US" dirty="0" smtClean="0">
                <a:solidFill>
                  <a:schemeClr val="tx2"/>
                </a:solidFill>
              </a:rPr>
              <a:t>Thru RFM these are grouped into ~125 segments each of which has an estimated response rate</a:t>
            </a:r>
          </a:p>
          <a:p>
            <a:pPr marL="342900" indent="-342900" algn="l">
              <a:buFont typeface="Wingdings" panose="05000000000000000000" pitchFamily="2" charset="2"/>
              <a:buChar char="Ø"/>
            </a:pPr>
            <a:r>
              <a:rPr lang="en-US" dirty="0" smtClean="0">
                <a:solidFill>
                  <a:schemeClr val="tx2"/>
                </a:solidFill>
              </a:rPr>
              <a:t>I would like each individual observation to have an estimated response rate (i.e., and individual level estimate of the probability of buying)</a:t>
            </a:r>
          </a:p>
          <a:p>
            <a:pPr marL="342900" indent="-342900" algn="l">
              <a:buFont typeface="Wingdings" panose="05000000000000000000" pitchFamily="2" charset="2"/>
              <a:buChar char="Ø"/>
            </a:pPr>
            <a:r>
              <a:rPr lang="en-US" dirty="0" smtClean="0">
                <a:solidFill>
                  <a:schemeClr val="tx2"/>
                </a:solidFill>
              </a:rPr>
              <a:t>Let’s go back to the market test data</a:t>
            </a:r>
          </a:p>
        </p:txBody>
      </p:sp>
    </p:spTree>
    <p:extLst>
      <p:ext uri="{BB962C8B-B14F-4D97-AF65-F5344CB8AC3E}">
        <p14:creationId xmlns:p14="http://schemas.microsoft.com/office/powerpoint/2010/main" val="1580022638"/>
      </p:ext>
    </p:extLst>
  </p:cSld>
  <p:clrMapOvr>
    <a:masterClrMapping/>
  </p:clrMapOvr>
  <p:transition>
    <p:zoom/>
    <p:sndAc>
      <p:end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45</a:t>
            </a:fld>
            <a:endParaRPr lang="en-US"/>
          </a:p>
        </p:txBody>
      </p:sp>
      <p:pic>
        <p:nvPicPr>
          <p:cNvPr id="3" name="Picture 2"/>
          <p:cNvPicPr>
            <a:picLocks noChangeAspect="1"/>
          </p:cNvPicPr>
          <p:nvPr/>
        </p:nvPicPr>
        <p:blipFill rotWithShape="1">
          <a:blip r:embed="rId2"/>
          <a:srcRect t="16137" r="17976" b="10001"/>
          <a:stretch/>
        </p:blipFill>
        <p:spPr>
          <a:xfrm>
            <a:off x="500063" y="1083128"/>
            <a:ext cx="7500257" cy="3799114"/>
          </a:xfrm>
          <a:prstGeom prst="rect">
            <a:avLst/>
          </a:prstGeom>
        </p:spPr>
      </p:pic>
      <p:sp>
        <p:nvSpPr>
          <p:cNvPr id="4"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Can We Improve Over RFM Strategy?</a:t>
            </a:r>
            <a:endParaRPr lang="en-US" i="1" dirty="0">
              <a:solidFill>
                <a:schemeClr val="tx2"/>
              </a:solidFill>
            </a:endParaRPr>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6" name="TextBox 5"/>
          <p:cNvSpPr txBox="1"/>
          <p:nvPr/>
        </p:nvSpPr>
        <p:spPr>
          <a:xfrm>
            <a:off x="537483" y="4994324"/>
            <a:ext cx="7462837" cy="1446550"/>
          </a:xfrm>
          <a:prstGeom prst="rect">
            <a:avLst/>
          </a:prstGeom>
          <a:solidFill>
            <a:schemeClr val="bg1">
              <a:lumMod val="85000"/>
            </a:schemeClr>
          </a:solidFill>
        </p:spPr>
        <p:txBody>
          <a:bodyPr wrap="square" rtlCol="0">
            <a:spAutoFit/>
          </a:bodyPr>
          <a:lstStyle/>
          <a:p>
            <a:pPr marL="342900" indent="-342900" algn="l">
              <a:buFont typeface="Wingdings" panose="05000000000000000000" pitchFamily="2" charset="2"/>
              <a:buChar char="Ø"/>
            </a:pPr>
            <a:r>
              <a:rPr lang="en-US" dirty="0" smtClean="0">
                <a:solidFill>
                  <a:schemeClr val="tx2"/>
                </a:solidFill>
              </a:rPr>
              <a:t>We need a model to predict “buy” in column S (i.e. buy is our y variable)</a:t>
            </a:r>
          </a:p>
          <a:p>
            <a:pPr marL="342900" indent="-342900" algn="l">
              <a:buFont typeface="Wingdings" panose="05000000000000000000" pitchFamily="2" charset="2"/>
              <a:buChar char="Ø"/>
            </a:pPr>
            <a:r>
              <a:rPr lang="en-US" dirty="0" smtClean="0">
                <a:solidFill>
                  <a:schemeClr val="tx2"/>
                </a:solidFill>
              </a:rPr>
              <a:t>Sticking with “last”, “total”, and “</a:t>
            </a:r>
            <a:r>
              <a:rPr lang="en-US" dirty="0" err="1" smtClean="0">
                <a:solidFill>
                  <a:schemeClr val="tx2"/>
                </a:solidFill>
              </a:rPr>
              <a:t>purch</a:t>
            </a:r>
            <a:r>
              <a:rPr lang="en-US" dirty="0" smtClean="0">
                <a:solidFill>
                  <a:schemeClr val="tx2"/>
                </a:solidFill>
              </a:rPr>
              <a:t>” (i.e., RFM variables) as our X variables, I’d like to translate these into a score and then translate the score into a probability</a:t>
            </a:r>
          </a:p>
        </p:txBody>
      </p:sp>
    </p:spTree>
    <p:extLst>
      <p:ext uri="{BB962C8B-B14F-4D97-AF65-F5344CB8AC3E}">
        <p14:creationId xmlns:p14="http://schemas.microsoft.com/office/powerpoint/2010/main" val="2198414398"/>
      </p:ext>
    </p:extLst>
  </p:cSld>
  <p:clrMapOvr>
    <a:masterClrMapping/>
  </p:clrMapOvr>
  <p:transition>
    <p:zoom/>
    <p:sndAc>
      <p:end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46</a:t>
            </a:fld>
            <a:endParaRPr lang="en-US"/>
          </a:p>
        </p:txBody>
      </p:sp>
      <p:sp>
        <p:nvSpPr>
          <p:cNvPr id="3"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A Useful Transformation</a:t>
            </a:r>
            <a:endParaRPr lang="en-US" i="1" dirty="0">
              <a:solidFill>
                <a:schemeClr val="tx2"/>
              </a:solidFill>
            </a:endParaRPr>
          </a:p>
        </p:txBody>
      </p:sp>
      <p:sp>
        <p:nvSpPr>
          <p:cNvPr id="4"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pic>
        <p:nvPicPr>
          <p:cNvPr id="5" name="Picture 4"/>
          <p:cNvPicPr>
            <a:picLocks noChangeAspect="1"/>
          </p:cNvPicPr>
          <p:nvPr/>
        </p:nvPicPr>
        <p:blipFill>
          <a:blip r:embed="rId3"/>
          <a:stretch>
            <a:fillRect/>
          </a:stretch>
        </p:blipFill>
        <p:spPr>
          <a:xfrm>
            <a:off x="5427772" y="1201738"/>
            <a:ext cx="1582628" cy="6858000"/>
          </a:xfrm>
          <a:prstGeom prst="rect">
            <a:avLst/>
          </a:prstGeom>
        </p:spPr>
      </p:pic>
      <p:sp>
        <p:nvSpPr>
          <p:cNvPr id="6" name="Rectangle 5"/>
          <p:cNvSpPr/>
          <p:nvPr/>
        </p:nvSpPr>
        <p:spPr bwMode="auto">
          <a:xfrm>
            <a:off x="501987" y="1361547"/>
            <a:ext cx="3020785" cy="30488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Let s be any normally distributed random</a:t>
            </a:r>
            <a:r>
              <a:rPr kumimoji="0" lang="en-US" sz="1600" b="1" i="0" u="none" strike="noStrike" cap="none" normalizeH="0" dirty="0" smtClean="0">
                <a:ln>
                  <a:noFill/>
                </a:ln>
                <a:solidFill>
                  <a:schemeClr val="tx2"/>
                </a:solidFill>
                <a:effectLst/>
                <a:latin typeface="Arial" charset="0"/>
              </a:rPr>
              <a:t> variable with some mean and variance</a:t>
            </a:r>
          </a:p>
          <a:p>
            <a:pPr marL="742950" lvl="1" indent="-285750" algn="l" defTabSz="933450">
              <a:buFont typeface="Wingdings" panose="05000000000000000000" pitchFamily="2" charset="2"/>
              <a:buChar char="Ø"/>
            </a:pPr>
            <a:r>
              <a:rPr lang="en-US" dirty="0" smtClean="0">
                <a:solidFill>
                  <a:schemeClr val="tx2"/>
                </a:solidFill>
              </a:rPr>
              <a:t>Example:  </a:t>
            </a:r>
            <a:r>
              <a:rPr lang="en-US" dirty="0" err="1" smtClean="0">
                <a:solidFill>
                  <a:schemeClr val="tx2"/>
                </a:solidFill>
              </a:rPr>
              <a:t>s~N</a:t>
            </a:r>
            <a:r>
              <a:rPr lang="en-US" dirty="0" smtClean="0">
                <a:solidFill>
                  <a:schemeClr val="tx2"/>
                </a:solidFill>
              </a:rPr>
              <a:t>(1,1)</a:t>
            </a:r>
          </a:p>
          <a:p>
            <a:pPr marL="285750" indent="-285750" algn="l" defTabSz="933450">
              <a:buFont typeface="Wingdings" panose="05000000000000000000" pitchFamily="2" charset="2"/>
              <a:buChar char="Ø"/>
            </a:pPr>
            <a:r>
              <a:rPr kumimoji="0" lang="en-US" b="1" i="0" u="none" strike="noStrike" cap="none" normalizeH="0" dirty="0" smtClean="0">
                <a:ln>
                  <a:noFill/>
                </a:ln>
                <a:solidFill>
                  <a:schemeClr val="tx2"/>
                </a:solidFill>
                <a:effectLst/>
                <a:latin typeface="Arial" charset="0"/>
              </a:rPr>
              <a:t>The logit transformation will produce a new variable that lies </a:t>
            </a:r>
            <a:r>
              <a:rPr lang="en-US" dirty="0" smtClean="0">
                <a:solidFill>
                  <a:schemeClr val="tx2"/>
                </a:solidFill>
              </a:rPr>
              <a:t>between 0-1 and hence can be interpreted as a probability</a:t>
            </a:r>
            <a:endParaRPr kumimoji="0" lang="en-US" b="1" i="0" u="none" strike="noStrike" cap="none" normalizeH="0" dirty="0" smtClean="0">
              <a:ln>
                <a:noFill/>
              </a:ln>
              <a:solidFill>
                <a:schemeClr val="tx2"/>
              </a:solidFill>
              <a:effectLst/>
              <a:latin typeface="Arial" charset="0"/>
            </a:endParaRPr>
          </a:p>
        </p:txBody>
      </p:sp>
      <p:graphicFrame>
        <p:nvGraphicFramePr>
          <p:cNvPr id="7" name="Object 6"/>
          <p:cNvGraphicFramePr>
            <a:graphicFrameLocks noChangeAspect="1"/>
          </p:cNvGraphicFramePr>
          <p:nvPr>
            <p:extLst/>
          </p:nvPr>
        </p:nvGraphicFramePr>
        <p:xfrm>
          <a:off x="910318" y="4630738"/>
          <a:ext cx="2784475" cy="1019175"/>
        </p:xfrm>
        <a:graphic>
          <a:graphicData uri="http://schemas.openxmlformats.org/presentationml/2006/ole">
            <mc:AlternateContent xmlns:mc="http://schemas.openxmlformats.org/markup-compatibility/2006">
              <mc:Choice xmlns:v="urn:schemas-microsoft-com:vml" Requires="v">
                <p:oleObj spid="_x0000_s3088" name="Equation" r:id="rId4" imgW="1282680" imgH="469800" progId="Equation.DSMT4">
                  <p:embed/>
                </p:oleObj>
              </mc:Choice>
              <mc:Fallback>
                <p:oleObj name="Equation" r:id="rId4" imgW="1282680" imgH="469800" progId="Equation.DSMT4">
                  <p:embed/>
                  <p:pic>
                    <p:nvPicPr>
                      <p:cNvPr id="7" name="Object 6"/>
                      <p:cNvPicPr>
                        <a:picLocks noChangeAspect="1" noChangeArrowheads="1"/>
                      </p:cNvPicPr>
                      <p:nvPr/>
                    </p:nvPicPr>
                    <p:blipFill>
                      <a:blip r:embed="rId5"/>
                      <a:srcRect/>
                      <a:stretch>
                        <a:fillRect/>
                      </a:stretch>
                    </p:blipFill>
                    <p:spPr bwMode="auto">
                      <a:xfrm>
                        <a:off x="910318" y="4630738"/>
                        <a:ext cx="27844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15487784"/>
      </p:ext>
    </p:extLst>
  </p:cSld>
  <p:clrMapOvr>
    <a:masterClrMapping/>
  </p:clrMapOvr>
  <p:transition>
    <p:zoom/>
    <p:sndAc>
      <p:end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75488" y="694944"/>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Rectangle 5"/>
          <p:cNvSpPr txBox="1">
            <a:spLocks noChangeArrowheads="1"/>
          </p:cNvSpPr>
          <p:nvPr/>
        </p:nvSpPr>
        <p:spPr bwMode="auto">
          <a:xfrm>
            <a:off x="508000" y="575687"/>
            <a:ext cx="6502400" cy="143629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000" b="0" i="0" u="none" strike="noStrike" kern="0" cap="none" spc="0" normalizeH="0" baseline="0" noProof="0" dirty="0" smtClean="0">
              <a:ln>
                <a:noFill/>
              </a:ln>
              <a:solidFill>
                <a:schemeClr val="tx2"/>
              </a:solidFill>
              <a:effectLst/>
              <a:uLnTx/>
              <a:uFillTx/>
              <a:latin typeface="+mn-lt"/>
              <a:ea typeface="+mn-ea"/>
              <a:cs typeface="+mn-cs"/>
            </a:endParaRPr>
          </a:p>
          <a:p>
            <a:pPr marL="228600" marR="0" lvl="0" indent="0" algn="l" defTabSz="912813" rtl="0" eaLnBrk="1" fontAlgn="base" latinLnBrk="0" hangingPunct="1">
              <a:lnSpc>
                <a:spcPts val="2500"/>
              </a:lnSpc>
              <a:spcBef>
                <a:spcPct val="0"/>
              </a:spcBef>
              <a:spcAft>
                <a:spcPct val="0"/>
              </a:spcAft>
              <a:buClrTx/>
              <a:buSzPct val="120000"/>
              <a:buFontTx/>
              <a:buNone/>
              <a:tabLst/>
              <a:defRPr/>
            </a:pPr>
            <a:r>
              <a:rPr lang="en-US" sz="1700" kern="0" dirty="0" smtClean="0">
                <a:solidFill>
                  <a:schemeClr val="tx2"/>
                </a:solidFill>
                <a:latin typeface="+mn-lt"/>
              </a:rPr>
              <a:t>When Is This Useful?</a:t>
            </a: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endParaRPr kumimoji="0" lang="en-US" sz="1700" b="0" i="0" u="none" strike="noStrike" kern="0" cap="none" spc="0" normalizeH="0" baseline="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r>
              <a:rPr lang="en-US" sz="1800" b="0" kern="0" dirty="0">
                <a:solidFill>
                  <a:schemeClr val="tx2"/>
                </a:solidFill>
                <a:latin typeface="+mn-lt"/>
              </a:rPr>
              <a:t>W</a:t>
            </a:r>
            <a:r>
              <a:rPr kumimoji="0" lang="en-US" sz="1800" b="0" i="0" u="none" strike="noStrike" kern="0" cap="none" spc="0" normalizeH="0" baseline="0" noProof="0" dirty="0" smtClean="0">
                <a:ln>
                  <a:noFill/>
                </a:ln>
                <a:solidFill>
                  <a:schemeClr val="tx2"/>
                </a:solidFill>
                <a:effectLst/>
                <a:uLnTx/>
                <a:uFillTx/>
                <a:latin typeface="+mn-lt"/>
              </a:rPr>
              <a:t>hen </a:t>
            </a:r>
            <a:r>
              <a:rPr kumimoji="0" lang="en-US" sz="1800" i="0" u="none" strike="noStrike" kern="0" cap="none" spc="0" normalizeH="0" baseline="0" noProof="0" dirty="0" smtClean="0">
                <a:ln>
                  <a:noFill/>
                </a:ln>
                <a:solidFill>
                  <a:schemeClr val="tx2"/>
                </a:solidFill>
                <a:effectLst/>
                <a:uLnTx/>
                <a:uFillTx/>
                <a:latin typeface="+mn-lt"/>
              </a:rPr>
              <a:t>dependent variable</a:t>
            </a:r>
            <a:r>
              <a:rPr kumimoji="0" lang="en-US" sz="1800" i="0" u="none" strike="noStrike" kern="0" cap="none" spc="0" normalizeH="0" noProof="0" dirty="0" smtClean="0">
                <a:ln>
                  <a:noFill/>
                </a:ln>
                <a:solidFill>
                  <a:schemeClr val="tx2"/>
                </a:solidFill>
                <a:effectLst/>
                <a:uLnTx/>
                <a:uFillTx/>
                <a:latin typeface="+mn-lt"/>
              </a:rPr>
              <a:t> </a:t>
            </a:r>
            <a:r>
              <a:rPr kumimoji="0" lang="en-US" sz="1800" b="0" i="0" u="none" strike="noStrike" kern="0" cap="none" spc="0" normalizeH="0" noProof="0" dirty="0" smtClean="0">
                <a:ln>
                  <a:noFill/>
                </a:ln>
                <a:solidFill>
                  <a:schemeClr val="tx2"/>
                </a:solidFill>
                <a:effectLst/>
                <a:uLnTx/>
                <a:uFillTx/>
                <a:latin typeface="+mn-lt"/>
              </a:rPr>
              <a:t>(DV) is </a:t>
            </a:r>
            <a:r>
              <a:rPr lang="en-US" sz="1800" kern="0" dirty="0" smtClean="0">
                <a:solidFill>
                  <a:schemeClr val="tx2"/>
                </a:solidFill>
                <a:latin typeface="+mn-lt"/>
              </a:rPr>
              <a:t>discrete</a:t>
            </a:r>
            <a:endParaRPr kumimoji="0" lang="en-US" sz="1800" i="0" u="none" strike="noStrike" kern="0" cap="none" spc="0" normalizeH="0" noProof="0" dirty="0" smtClean="0">
              <a:ln>
                <a:noFill/>
              </a:ln>
              <a:solidFill>
                <a:schemeClr val="tx2"/>
              </a:solidFill>
              <a:effectLst/>
              <a:uLnTx/>
              <a:uFillTx/>
              <a:latin typeface="+mn-lt"/>
            </a:endParaRPr>
          </a:p>
          <a:p>
            <a:pPr marL="630238" marR="0" lvl="0" indent="-173038" algn="l" defTabSz="912813" rtl="0" eaLnBrk="1" fontAlgn="base" latinLnBrk="0" hangingPunct="1">
              <a:lnSpc>
                <a:spcPts val="2500"/>
              </a:lnSpc>
              <a:spcBef>
                <a:spcPct val="0"/>
              </a:spcBef>
              <a:spcAft>
                <a:spcPct val="0"/>
              </a:spcAft>
              <a:buClrTx/>
              <a:buSzPct val="100000"/>
              <a:buFont typeface="Arial" pitchFamily="34" charset="0"/>
              <a:buChar char="–"/>
              <a:tabLst/>
              <a:defRPr/>
            </a:pPr>
            <a:r>
              <a:rPr kumimoji="0" lang="en-US" sz="1800" b="0" i="1" u="none" strike="noStrike" kern="0" cap="none" spc="0" normalizeH="0" baseline="0" noProof="0" dirty="0" smtClean="0">
                <a:ln>
                  <a:noFill/>
                </a:ln>
                <a:solidFill>
                  <a:schemeClr val="tx2"/>
                </a:solidFill>
                <a:effectLst/>
                <a:uLnTx/>
                <a:uFillTx/>
                <a:latin typeface="+mn-lt"/>
              </a:rPr>
              <a:t>Generally: </a:t>
            </a:r>
            <a:r>
              <a:rPr kumimoji="0" lang="en-US" sz="1800" i="1" u="none" strike="noStrike" kern="0" cap="none" spc="0" normalizeH="0" baseline="0" noProof="0" dirty="0" smtClean="0">
                <a:ln>
                  <a:noFill/>
                </a:ln>
                <a:solidFill>
                  <a:schemeClr val="tx2"/>
                </a:solidFill>
                <a:effectLst/>
                <a:uLnTx/>
                <a:uFillTx/>
                <a:latin typeface="+mn-lt"/>
              </a:rPr>
              <a:t>Response vs. No-response (Binary</a:t>
            </a:r>
            <a:r>
              <a:rPr kumimoji="0" lang="en-US" sz="1800" i="1" u="none" strike="noStrike" kern="0" cap="none" spc="0" normalizeH="0" noProof="0" dirty="0" smtClean="0">
                <a:ln>
                  <a:noFill/>
                </a:ln>
                <a:solidFill>
                  <a:schemeClr val="tx2"/>
                </a:solidFill>
                <a:effectLst/>
                <a:uLnTx/>
                <a:uFillTx/>
                <a:latin typeface="+mn-lt"/>
              </a:rPr>
              <a:t> Logit!)</a:t>
            </a:r>
            <a:endParaRPr kumimoji="0" lang="en-US" sz="1800" b="0" i="0" u="none" strike="noStrike" kern="0" cap="none" spc="0" normalizeH="0" baseline="0" noProof="0" dirty="0" smtClean="0">
              <a:ln>
                <a:noFill/>
              </a:ln>
              <a:solidFill>
                <a:schemeClr val="tx2"/>
              </a:solidFill>
              <a:effectLst/>
              <a:uLnTx/>
              <a:uFillTx/>
              <a:latin typeface="+mn-lt"/>
            </a:endParaRPr>
          </a:p>
        </p:txBody>
      </p:sp>
      <p:sp>
        <p:nvSpPr>
          <p:cNvPr id="9" name="Slide Number Placeholder 4"/>
          <p:cNvSpPr>
            <a:spLocks noGrp="1"/>
          </p:cNvSpPr>
          <p:nvPr>
            <p:ph type="sldNum" sz="quarter" idx="11"/>
          </p:nvPr>
        </p:nvSpPr>
        <p:spPr/>
        <p:txBody>
          <a:bodyPr/>
          <a:lstStyle/>
          <a:p>
            <a:fld id="{F86C5123-99EE-4C46-A721-EC5E711C68C7}" type="slidenum">
              <a:rPr lang="en-US"/>
              <a:pPr/>
              <a:t>47</a:t>
            </a:fld>
            <a:endParaRPr lang="en-US"/>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nvPr>
        </p:nvGraphicFramePr>
        <p:xfrm>
          <a:off x="3510425" y="2922895"/>
          <a:ext cx="4191000" cy="936625"/>
        </p:xfrm>
        <a:graphic>
          <a:graphicData uri="http://schemas.openxmlformats.org/presentationml/2006/ole">
            <mc:AlternateContent xmlns:mc="http://schemas.openxmlformats.org/markup-compatibility/2006">
              <mc:Choice xmlns:v="urn:schemas-microsoft-com:vml" Requires="v">
                <p:oleObj spid="_x0000_s4112" name="Equation" r:id="rId4" imgW="1930320" imgH="431640" progId="Equation.DSMT4">
                  <p:embed/>
                </p:oleObj>
              </mc:Choice>
              <mc:Fallback>
                <p:oleObj name="Equation" r:id="rId4" imgW="1930320" imgH="431640" progId="Equation.DSMT4">
                  <p:embed/>
                  <p:pic>
                    <p:nvPicPr>
                      <p:cNvPr id="14" name="Object 13"/>
                      <p:cNvPicPr>
                        <a:picLocks noChangeAspect="1" noChangeArrowheads="1"/>
                      </p:cNvPicPr>
                      <p:nvPr/>
                    </p:nvPicPr>
                    <p:blipFill>
                      <a:blip r:embed="rId5"/>
                      <a:srcRect/>
                      <a:stretch>
                        <a:fillRect/>
                      </a:stretch>
                    </p:blipFill>
                    <p:spPr bwMode="auto">
                      <a:xfrm>
                        <a:off x="3510425" y="2922895"/>
                        <a:ext cx="41910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3"/>
          <p:cNvSpPr txBox="1">
            <a:spLocks noChangeArrowheads="1"/>
          </p:cNvSpPr>
          <p:nvPr/>
        </p:nvSpPr>
        <p:spPr bwMode="auto">
          <a:xfrm>
            <a:off x="122238" y="283684"/>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pic>
        <p:nvPicPr>
          <p:cNvPr id="16" name="Picture 15"/>
          <p:cNvPicPr>
            <a:picLocks noChangeAspect="1"/>
          </p:cNvPicPr>
          <p:nvPr/>
        </p:nvPicPr>
        <p:blipFill rotWithShape="1">
          <a:blip r:embed="rId6"/>
          <a:srcRect t="2593" r="79417" b="14445"/>
          <a:stretch/>
        </p:blipFill>
        <p:spPr>
          <a:xfrm>
            <a:off x="838206" y="2021896"/>
            <a:ext cx="2133057" cy="4836104"/>
          </a:xfrm>
          <a:prstGeom prst="rect">
            <a:avLst/>
          </a:prstGeom>
        </p:spPr>
      </p:pic>
      <p:sp>
        <p:nvSpPr>
          <p:cNvPr id="17" name="Rectangle 16"/>
          <p:cNvSpPr/>
          <p:nvPr/>
        </p:nvSpPr>
        <p:spPr bwMode="auto">
          <a:xfrm>
            <a:off x="3510425" y="4358801"/>
            <a:ext cx="3020785" cy="2063977"/>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We want</a:t>
            </a:r>
            <a:r>
              <a:rPr kumimoji="0" lang="en-US" sz="1600" b="1" i="0" u="none" strike="noStrike" cap="none" normalizeH="0" dirty="0" smtClean="0">
                <a:ln>
                  <a:noFill/>
                </a:ln>
                <a:solidFill>
                  <a:schemeClr val="tx2"/>
                </a:solidFill>
                <a:effectLst/>
                <a:latin typeface="Arial" charset="0"/>
              </a:rPr>
              <a:t> an estimate of the probability of buying</a:t>
            </a:r>
            <a:endParaRPr kumimoji="0" lang="en-US" sz="1600" b="1" i="0" u="none" strike="noStrike" cap="none" normalizeH="0" baseline="0" dirty="0" smtClean="0">
              <a:ln>
                <a:noFill/>
              </a:ln>
              <a:solidFill>
                <a:schemeClr val="tx2"/>
              </a:solidFill>
              <a:effectLst/>
              <a:latin typeface="Arial" charset="0"/>
            </a:endParaRP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We need a model for the score</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We need a way to transform the score into a probability</a:t>
            </a:r>
            <a:endParaRPr kumimoji="0" lang="en-US" b="1" i="0" u="none" strike="noStrike" cap="none" normalizeH="0" dirty="0" smtClean="0">
              <a:ln>
                <a:noFill/>
              </a:ln>
              <a:solidFill>
                <a:schemeClr val="tx2"/>
              </a:solidFill>
              <a:effectLst/>
              <a:latin typeface="Arial" charset="0"/>
            </a:endParaRPr>
          </a:p>
        </p:txBody>
      </p:sp>
      <p:sp>
        <p:nvSpPr>
          <p:cNvPr id="18" name="Rectangle 17"/>
          <p:cNvSpPr/>
          <p:nvPr/>
        </p:nvSpPr>
        <p:spPr bwMode="auto">
          <a:xfrm>
            <a:off x="3510424" y="2297222"/>
            <a:ext cx="3020785"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Decision rule</a:t>
            </a:r>
          </a:p>
        </p:txBody>
      </p:sp>
    </p:spTree>
    <p:extLst>
      <p:ext uri="{BB962C8B-B14F-4D97-AF65-F5344CB8AC3E}">
        <p14:creationId xmlns:p14="http://schemas.microsoft.com/office/powerpoint/2010/main" val="621847060"/>
      </p:ext>
    </p:extLst>
  </p:cSld>
  <p:clrMapOvr>
    <a:masterClrMapping/>
  </p:clrMapOvr>
  <p:transition>
    <p:zoom/>
    <p:sndAc>
      <p:end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75488" y="694944"/>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Rectangle 5"/>
          <p:cNvSpPr txBox="1">
            <a:spLocks noChangeArrowheads="1"/>
          </p:cNvSpPr>
          <p:nvPr/>
        </p:nvSpPr>
        <p:spPr bwMode="auto">
          <a:xfrm>
            <a:off x="508000" y="575687"/>
            <a:ext cx="6502400" cy="143629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000" b="0" i="0" u="none" strike="noStrike" kern="0" cap="none" spc="0" normalizeH="0" baseline="0" noProof="0" dirty="0" smtClean="0">
              <a:ln>
                <a:noFill/>
              </a:ln>
              <a:solidFill>
                <a:schemeClr val="tx2"/>
              </a:solidFill>
              <a:effectLst/>
              <a:uLnTx/>
              <a:uFillTx/>
              <a:latin typeface="+mn-lt"/>
              <a:ea typeface="+mn-ea"/>
              <a:cs typeface="+mn-cs"/>
            </a:endParaRPr>
          </a:p>
          <a:p>
            <a:pPr marL="228600" marR="0" lvl="0" indent="0" algn="l" defTabSz="912813" rtl="0" eaLnBrk="1" fontAlgn="base" latinLnBrk="0" hangingPunct="1">
              <a:lnSpc>
                <a:spcPts val="2500"/>
              </a:lnSpc>
              <a:spcBef>
                <a:spcPct val="0"/>
              </a:spcBef>
              <a:spcAft>
                <a:spcPct val="0"/>
              </a:spcAft>
              <a:buClrTx/>
              <a:buSzPct val="120000"/>
              <a:buFontTx/>
              <a:buNone/>
              <a:tabLst/>
              <a:defRPr/>
            </a:pPr>
            <a:r>
              <a:rPr lang="en-US" sz="1700" kern="0" dirty="0" smtClean="0">
                <a:solidFill>
                  <a:schemeClr val="tx2"/>
                </a:solidFill>
                <a:latin typeface="+mn-lt"/>
              </a:rPr>
              <a:t>When Is This Useful?</a:t>
            </a: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endParaRPr kumimoji="0" lang="en-US" sz="1700" b="0" i="0" u="none" strike="noStrike" kern="0" cap="none" spc="0" normalizeH="0" baseline="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r>
              <a:rPr lang="en-US" sz="1800" b="0" kern="0" dirty="0">
                <a:solidFill>
                  <a:schemeClr val="tx2"/>
                </a:solidFill>
                <a:latin typeface="+mn-lt"/>
              </a:rPr>
              <a:t>W</a:t>
            </a:r>
            <a:r>
              <a:rPr kumimoji="0" lang="en-US" sz="1800" b="0" i="0" u="none" strike="noStrike" kern="0" cap="none" spc="0" normalizeH="0" baseline="0" noProof="0" dirty="0" smtClean="0">
                <a:ln>
                  <a:noFill/>
                </a:ln>
                <a:solidFill>
                  <a:schemeClr val="tx2"/>
                </a:solidFill>
                <a:effectLst/>
                <a:uLnTx/>
                <a:uFillTx/>
                <a:latin typeface="+mn-lt"/>
              </a:rPr>
              <a:t>hen </a:t>
            </a:r>
            <a:r>
              <a:rPr kumimoji="0" lang="en-US" sz="1800" i="0" u="none" strike="noStrike" kern="0" cap="none" spc="0" normalizeH="0" baseline="0" noProof="0" dirty="0" smtClean="0">
                <a:ln>
                  <a:noFill/>
                </a:ln>
                <a:solidFill>
                  <a:schemeClr val="tx2"/>
                </a:solidFill>
                <a:effectLst/>
                <a:uLnTx/>
                <a:uFillTx/>
                <a:latin typeface="+mn-lt"/>
              </a:rPr>
              <a:t>dependent variable</a:t>
            </a:r>
            <a:r>
              <a:rPr kumimoji="0" lang="en-US" sz="1800" i="0" u="none" strike="noStrike" kern="0" cap="none" spc="0" normalizeH="0" noProof="0" dirty="0" smtClean="0">
                <a:ln>
                  <a:noFill/>
                </a:ln>
                <a:solidFill>
                  <a:schemeClr val="tx2"/>
                </a:solidFill>
                <a:effectLst/>
                <a:uLnTx/>
                <a:uFillTx/>
                <a:latin typeface="+mn-lt"/>
              </a:rPr>
              <a:t> </a:t>
            </a:r>
            <a:r>
              <a:rPr kumimoji="0" lang="en-US" sz="1800" b="0" i="0" u="none" strike="noStrike" kern="0" cap="none" spc="0" normalizeH="0" noProof="0" dirty="0" smtClean="0">
                <a:ln>
                  <a:noFill/>
                </a:ln>
                <a:solidFill>
                  <a:schemeClr val="tx2"/>
                </a:solidFill>
                <a:effectLst/>
                <a:uLnTx/>
                <a:uFillTx/>
                <a:latin typeface="+mn-lt"/>
              </a:rPr>
              <a:t>(DV) is </a:t>
            </a:r>
            <a:r>
              <a:rPr lang="en-US" sz="1800" kern="0" dirty="0" smtClean="0">
                <a:solidFill>
                  <a:schemeClr val="tx2"/>
                </a:solidFill>
                <a:latin typeface="+mn-lt"/>
              </a:rPr>
              <a:t>discrete</a:t>
            </a:r>
            <a:endParaRPr kumimoji="0" lang="en-US" sz="1800" i="0" u="none" strike="noStrike" kern="0" cap="none" spc="0" normalizeH="0" noProof="0" dirty="0" smtClean="0">
              <a:ln>
                <a:noFill/>
              </a:ln>
              <a:solidFill>
                <a:schemeClr val="tx2"/>
              </a:solidFill>
              <a:effectLst/>
              <a:uLnTx/>
              <a:uFillTx/>
              <a:latin typeface="+mn-lt"/>
            </a:endParaRPr>
          </a:p>
          <a:p>
            <a:pPr marL="630238" marR="0" lvl="0" indent="-173038" algn="l" defTabSz="912813" rtl="0" eaLnBrk="1" fontAlgn="base" latinLnBrk="0" hangingPunct="1">
              <a:lnSpc>
                <a:spcPts val="2500"/>
              </a:lnSpc>
              <a:spcBef>
                <a:spcPct val="0"/>
              </a:spcBef>
              <a:spcAft>
                <a:spcPct val="0"/>
              </a:spcAft>
              <a:buClrTx/>
              <a:buSzPct val="100000"/>
              <a:buFont typeface="Arial" pitchFamily="34" charset="0"/>
              <a:buChar char="–"/>
              <a:tabLst/>
              <a:defRPr/>
            </a:pPr>
            <a:r>
              <a:rPr kumimoji="0" lang="en-US" sz="1800" b="0" i="1" u="none" strike="noStrike" kern="0" cap="none" spc="0" normalizeH="0" baseline="0" noProof="0" dirty="0" smtClean="0">
                <a:ln>
                  <a:noFill/>
                </a:ln>
                <a:solidFill>
                  <a:schemeClr val="tx2"/>
                </a:solidFill>
                <a:effectLst/>
                <a:uLnTx/>
                <a:uFillTx/>
                <a:latin typeface="+mn-lt"/>
              </a:rPr>
              <a:t>Generally: </a:t>
            </a:r>
            <a:r>
              <a:rPr kumimoji="0" lang="en-US" sz="1800" i="1" u="none" strike="noStrike" kern="0" cap="none" spc="0" normalizeH="0" baseline="0" noProof="0" dirty="0" smtClean="0">
                <a:ln>
                  <a:noFill/>
                </a:ln>
                <a:solidFill>
                  <a:schemeClr val="tx2"/>
                </a:solidFill>
                <a:effectLst/>
                <a:uLnTx/>
                <a:uFillTx/>
                <a:latin typeface="+mn-lt"/>
              </a:rPr>
              <a:t>Response vs. No-response (Binary</a:t>
            </a:r>
            <a:r>
              <a:rPr kumimoji="0" lang="en-US" sz="1800" i="1" u="none" strike="noStrike" kern="0" cap="none" spc="0" normalizeH="0" noProof="0" dirty="0" smtClean="0">
                <a:ln>
                  <a:noFill/>
                </a:ln>
                <a:solidFill>
                  <a:schemeClr val="tx2"/>
                </a:solidFill>
                <a:effectLst/>
                <a:uLnTx/>
                <a:uFillTx/>
                <a:latin typeface="+mn-lt"/>
              </a:rPr>
              <a:t> Logit!)</a:t>
            </a:r>
            <a:endParaRPr kumimoji="0" lang="en-US" sz="1800" b="0" i="0" u="none" strike="noStrike" kern="0" cap="none" spc="0" normalizeH="0" baseline="0" noProof="0" dirty="0" smtClean="0">
              <a:ln>
                <a:noFill/>
              </a:ln>
              <a:solidFill>
                <a:schemeClr val="tx2"/>
              </a:solidFill>
              <a:effectLst/>
              <a:uLnTx/>
              <a:uFillTx/>
              <a:latin typeface="+mn-lt"/>
            </a:endParaRPr>
          </a:p>
        </p:txBody>
      </p:sp>
      <p:sp>
        <p:nvSpPr>
          <p:cNvPr id="9" name="Slide Number Placeholder 4"/>
          <p:cNvSpPr>
            <a:spLocks noGrp="1"/>
          </p:cNvSpPr>
          <p:nvPr>
            <p:ph type="sldNum" sz="quarter" idx="11"/>
          </p:nvPr>
        </p:nvSpPr>
        <p:spPr/>
        <p:txBody>
          <a:bodyPr/>
          <a:lstStyle/>
          <a:p>
            <a:fld id="{F86C5123-99EE-4C46-A721-EC5E711C68C7}" type="slidenum">
              <a:rPr lang="en-US"/>
              <a:pPr/>
              <a:t>48</a:t>
            </a:fld>
            <a:endParaRPr lang="en-US"/>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nvPr>
        </p:nvGraphicFramePr>
        <p:xfrm>
          <a:off x="3058887" y="2365012"/>
          <a:ext cx="4191000" cy="936625"/>
        </p:xfrm>
        <a:graphic>
          <a:graphicData uri="http://schemas.openxmlformats.org/presentationml/2006/ole">
            <mc:AlternateContent xmlns:mc="http://schemas.openxmlformats.org/markup-compatibility/2006">
              <mc:Choice xmlns:v="urn:schemas-microsoft-com:vml" Requires="v">
                <p:oleObj spid="_x0000_s5150" name="Equation" r:id="rId4" imgW="1930320" imgH="431640" progId="Equation.DSMT4">
                  <p:embed/>
                </p:oleObj>
              </mc:Choice>
              <mc:Fallback>
                <p:oleObj name="Equation" r:id="rId4" imgW="1930320" imgH="431640" progId="Equation.DSMT4">
                  <p:embed/>
                  <p:pic>
                    <p:nvPicPr>
                      <p:cNvPr id="14" name="Object 13"/>
                      <p:cNvPicPr>
                        <a:picLocks noChangeAspect="1" noChangeArrowheads="1"/>
                      </p:cNvPicPr>
                      <p:nvPr/>
                    </p:nvPicPr>
                    <p:blipFill>
                      <a:blip r:embed="rId5"/>
                      <a:srcRect/>
                      <a:stretch>
                        <a:fillRect/>
                      </a:stretch>
                    </p:blipFill>
                    <p:spPr bwMode="auto">
                      <a:xfrm>
                        <a:off x="3058887" y="2365012"/>
                        <a:ext cx="41910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3"/>
          <p:cNvSpPr txBox="1">
            <a:spLocks noChangeArrowheads="1"/>
          </p:cNvSpPr>
          <p:nvPr/>
        </p:nvSpPr>
        <p:spPr bwMode="auto">
          <a:xfrm>
            <a:off x="122238" y="283684"/>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pic>
        <p:nvPicPr>
          <p:cNvPr id="16" name="Picture 15"/>
          <p:cNvPicPr>
            <a:picLocks noChangeAspect="1"/>
          </p:cNvPicPr>
          <p:nvPr/>
        </p:nvPicPr>
        <p:blipFill rotWithShape="1">
          <a:blip r:embed="rId6"/>
          <a:srcRect t="2593" r="79417" b="14445"/>
          <a:stretch/>
        </p:blipFill>
        <p:spPr>
          <a:xfrm>
            <a:off x="475488" y="2130465"/>
            <a:ext cx="2133057" cy="4836104"/>
          </a:xfrm>
          <a:prstGeom prst="rect">
            <a:avLst/>
          </a:prstGeom>
        </p:spPr>
      </p:pic>
      <p:sp>
        <p:nvSpPr>
          <p:cNvPr id="17" name="Rectangle 16"/>
          <p:cNvSpPr/>
          <p:nvPr/>
        </p:nvSpPr>
        <p:spPr bwMode="auto">
          <a:xfrm>
            <a:off x="3058887" y="3420509"/>
            <a:ext cx="5932714" cy="107909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We want</a:t>
            </a:r>
            <a:r>
              <a:rPr kumimoji="0" lang="en-US" sz="1600" b="1" i="0" u="none" strike="noStrike" cap="none" normalizeH="0" dirty="0" smtClean="0">
                <a:ln>
                  <a:noFill/>
                </a:ln>
                <a:solidFill>
                  <a:schemeClr val="tx2"/>
                </a:solidFill>
                <a:effectLst/>
                <a:latin typeface="Arial" charset="0"/>
              </a:rPr>
              <a:t> an estimate of the probability of buying</a:t>
            </a:r>
            <a:endParaRPr kumimoji="0" lang="en-US" sz="1600" b="1" i="0" u="none" strike="noStrike" cap="none" normalizeH="0" baseline="0" dirty="0" smtClean="0">
              <a:ln>
                <a:noFill/>
              </a:ln>
              <a:solidFill>
                <a:schemeClr val="tx2"/>
              </a:solidFill>
              <a:effectLst/>
              <a:latin typeface="Arial" charset="0"/>
            </a:endParaRP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We need a model for the score</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We need a way to transform the score into a probability</a:t>
            </a:r>
            <a:endParaRPr kumimoji="0" lang="en-US" b="1" i="0" u="none" strike="noStrike" cap="none" normalizeH="0" dirty="0" smtClean="0">
              <a:ln>
                <a:noFill/>
              </a:ln>
              <a:solidFill>
                <a:schemeClr val="tx2"/>
              </a:solidFill>
              <a:effectLst/>
              <a:latin typeface="Arial" charset="0"/>
            </a:endParaRPr>
          </a:p>
        </p:txBody>
      </p:sp>
      <p:graphicFrame>
        <p:nvGraphicFramePr>
          <p:cNvPr id="18" name="Object 17"/>
          <p:cNvGraphicFramePr>
            <a:graphicFrameLocks noChangeAspect="1"/>
          </p:cNvGraphicFramePr>
          <p:nvPr>
            <p:extLst/>
          </p:nvPr>
        </p:nvGraphicFramePr>
        <p:xfrm>
          <a:off x="3058887" y="4800119"/>
          <a:ext cx="5622925" cy="1543050"/>
        </p:xfrm>
        <a:graphic>
          <a:graphicData uri="http://schemas.openxmlformats.org/presentationml/2006/ole">
            <mc:AlternateContent xmlns:mc="http://schemas.openxmlformats.org/markup-compatibility/2006">
              <mc:Choice xmlns:v="urn:schemas-microsoft-com:vml" Requires="v">
                <p:oleObj spid="_x0000_s5151" name="Equation" r:id="rId7" imgW="2590560" imgH="711000" progId="Equation.DSMT4">
                  <p:embed/>
                </p:oleObj>
              </mc:Choice>
              <mc:Fallback>
                <p:oleObj name="Equation" r:id="rId7" imgW="2590560" imgH="711000" progId="Equation.DSMT4">
                  <p:embed/>
                  <p:pic>
                    <p:nvPicPr>
                      <p:cNvPr id="18" name="Object 17"/>
                      <p:cNvPicPr>
                        <a:picLocks noChangeAspect="1" noChangeArrowheads="1"/>
                      </p:cNvPicPr>
                      <p:nvPr/>
                    </p:nvPicPr>
                    <p:blipFill>
                      <a:blip r:embed="rId8"/>
                      <a:srcRect/>
                      <a:stretch>
                        <a:fillRect/>
                      </a:stretch>
                    </p:blipFill>
                    <p:spPr bwMode="auto">
                      <a:xfrm>
                        <a:off x="3058887" y="4800119"/>
                        <a:ext cx="56229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02858011"/>
      </p:ext>
    </p:extLst>
  </p:cSld>
  <p:clrMapOvr>
    <a:masterClrMapping/>
  </p:clrMapOvr>
  <p:transition>
    <p:zoom/>
    <p:sndAc>
      <p:end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bwMode="auto">
          <a:xfrm>
            <a:off x="4361688" y="5528634"/>
            <a:ext cx="2816352" cy="1280160"/>
          </a:xfrm>
          <a:prstGeom prst="ellipse">
            <a:avLst/>
          </a:prstGeom>
          <a:solidFill>
            <a:schemeClr val="tx2">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 name="Slide Number Placeholder 4"/>
          <p:cNvSpPr>
            <a:spLocks noGrp="1"/>
          </p:cNvSpPr>
          <p:nvPr>
            <p:ph type="sldNum" sz="quarter" idx="11"/>
          </p:nvPr>
        </p:nvSpPr>
        <p:spPr/>
        <p:txBody>
          <a:bodyPr/>
          <a:lstStyle/>
          <a:p>
            <a:fld id="{41AC4687-AEB3-4AC3-9443-775990300D16}" type="slidenum">
              <a:rPr lang="en-US"/>
              <a:pPr/>
              <a:t>4</a:t>
            </a:fld>
            <a:endParaRPr lang="en-US"/>
          </a:p>
        </p:txBody>
      </p:sp>
      <p:sp>
        <p:nvSpPr>
          <p:cNvPr id="1206278" name="AutoShape 6"/>
          <p:cNvSpPr>
            <a:spLocks noChangeArrowheads="1"/>
          </p:cNvSpPr>
          <p:nvPr/>
        </p:nvSpPr>
        <p:spPr bwMode="auto">
          <a:xfrm>
            <a:off x="180975" y="1602239"/>
            <a:ext cx="2268538" cy="676275"/>
          </a:xfrm>
          <a:prstGeom prst="roundRect">
            <a:avLst>
              <a:gd name="adj" fmla="val 16667"/>
            </a:avLst>
          </a:prstGeom>
          <a:solidFill>
            <a:schemeClr val="accent1"/>
          </a:solidFill>
          <a:ln w="9525">
            <a:noFill/>
            <a:round/>
            <a:headEnd/>
            <a:tailEnd/>
          </a:ln>
          <a:effectLst/>
        </p:spPr>
        <p:txBody>
          <a:bodyPr wrap="none" anchor="ctr"/>
          <a:lstStyle/>
          <a:p>
            <a:endParaRPr lang="en-US"/>
          </a:p>
        </p:txBody>
      </p:sp>
      <p:sp>
        <p:nvSpPr>
          <p:cNvPr id="1206279" name="Rectangle 7"/>
          <p:cNvSpPr>
            <a:spLocks noChangeArrowheads="1"/>
          </p:cNvSpPr>
          <p:nvPr/>
        </p:nvSpPr>
        <p:spPr bwMode="gray">
          <a:xfrm>
            <a:off x="292100" y="1810201"/>
            <a:ext cx="899285"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en-US" sz="1700" dirty="0" smtClean="0">
                <a:solidFill>
                  <a:schemeClr val="tx2"/>
                </a:solidFill>
                <a:cs typeface="Times New Roman" pitchFamily="18" charset="0"/>
              </a:rPr>
              <a:t>Recency</a:t>
            </a:r>
            <a:endParaRPr lang="en-US" sz="1700" dirty="0">
              <a:solidFill>
                <a:schemeClr val="tx2"/>
              </a:solidFill>
              <a:cs typeface="Times New Roman" pitchFamily="18" charset="0"/>
            </a:endParaRPr>
          </a:p>
        </p:txBody>
      </p:sp>
      <p:sp>
        <p:nvSpPr>
          <p:cNvPr id="1206280" name="Rectangle 8"/>
          <p:cNvSpPr>
            <a:spLocks noChangeArrowheads="1"/>
          </p:cNvSpPr>
          <p:nvPr/>
        </p:nvSpPr>
        <p:spPr bwMode="gray">
          <a:xfrm>
            <a:off x="2648631" y="1775520"/>
            <a:ext cx="5708650" cy="261610"/>
          </a:xfrm>
          <a:prstGeom prst="rect">
            <a:avLst/>
          </a:prstGeom>
          <a:noFill/>
          <a:ln w="9525">
            <a:noFill/>
            <a:miter lim="800000"/>
            <a:headEnd/>
            <a:tailEnd/>
          </a:ln>
          <a:effectLst/>
        </p:spPr>
        <p:txBody>
          <a:bodyPr lIns="0" tIns="0" rIns="0" bIns="0">
            <a:spAutoFit/>
          </a:bodyPr>
          <a:lstStyle/>
          <a:p>
            <a:pPr marL="114300" lvl="1" indent="-112713" defTabSz="912813">
              <a:spcAft>
                <a:spcPct val="30000"/>
              </a:spcAft>
              <a:buSzPct val="120000"/>
              <a:buFontTx/>
              <a:buChar char="•"/>
            </a:pPr>
            <a:r>
              <a:rPr lang="en-US" sz="1700" dirty="0" smtClean="0"/>
              <a:t>How long </a:t>
            </a:r>
            <a:r>
              <a:rPr lang="en-US" sz="1700" b="0" dirty="0" smtClean="0"/>
              <a:t>ago did the customer make the purchase?</a:t>
            </a:r>
          </a:p>
        </p:txBody>
      </p:sp>
      <p:sp>
        <p:nvSpPr>
          <p:cNvPr id="1206275" name="Rectangle 3"/>
          <p:cNvSpPr>
            <a:spLocks noChangeArrowheads="1"/>
          </p:cNvSpPr>
          <p:nvPr/>
        </p:nvSpPr>
        <p:spPr bwMode="gray">
          <a:xfrm>
            <a:off x="2884488" y="2855030"/>
            <a:ext cx="5661025" cy="523220"/>
          </a:xfrm>
          <a:prstGeom prst="rect">
            <a:avLst/>
          </a:prstGeom>
          <a:noFill/>
          <a:ln w="9525">
            <a:noFill/>
            <a:miter lim="800000"/>
            <a:headEnd/>
            <a:tailEnd/>
          </a:ln>
          <a:effectLst/>
        </p:spPr>
        <p:txBody>
          <a:bodyPr lIns="0" tIns="0" rIns="0" bIns="0">
            <a:spAutoFit/>
          </a:bodyPr>
          <a:lstStyle/>
          <a:p>
            <a:pPr marL="114300" lvl="1" indent="-112713" algn="just" defTabSz="912813">
              <a:spcAft>
                <a:spcPct val="50000"/>
              </a:spcAft>
              <a:buSzPct val="120000"/>
              <a:buFontTx/>
              <a:buChar char="•"/>
            </a:pPr>
            <a:r>
              <a:rPr lang="en-US" sz="1700" dirty="0" smtClean="0"/>
              <a:t>How many purchases </a:t>
            </a:r>
            <a:r>
              <a:rPr lang="en-US" sz="1700" b="0" dirty="0" smtClean="0"/>
              <a:t>has the customer made (in given time period)</a:t>
            </a:r>
          </a:p>
        </p:txBody>
      </p:sp>
      <p:sp>
        <p:nvSpPr>
          <p:cNvPr id="1206281" name="AutoShape 9"/>
          <p:cNvSpPr>
            <a:spLocks noChangeArrowheads="1"/>
          </p:cNvSpPr>
          <p:nvPr/>
        </p:nvSpPr>
        <p:spPr bwMode="auto">
          <a:xfrm>
            <a:off x="180975" y="2883605"/>
            <a:ext cx="2249488" cy="676275"/>
          </a:xfrm>
          <a:prstGeom prst="roundRect">
            <a:avLst>
              <a:gd name="adj" fmla="val 16667"/>
            </a:avLst>
          </a:prstGeom>
          <a:solidFill>
            <a:schemeClr val="accent1"/>
          </a:solidFill>
          <a:ln w="9525">
            <a:noFill/>
            <a:round/>
            <a:headEnd/>
            <a:tailEnd/>
          </a:ln>
          <a:effectLst/>
        </p:spPr>
        <p:txBody>
          <a:bodyPr wrap="none" anchor="ctr"/>
          <a:lstStyle/>
          <a:p>
            <a:endParaRPr lang="en-US"/>
          </a:p>
        </p:txBody>
      </p:sp>
      <p:sp>
        <p:nvSpPr>
          <p:cNvPr id="1206282" name="Rectangle 10"/>
          <p:cNvSpPr>
            <a:spLocks noChangeArrowheads="1"/>
          </p:cNvSpPr>
          <p:nvPr/>
        </p:nvSpPr>
        <p:spPr bwMode="gray">
          <a:xfrm>
            <a:off x="290513" y="3096330"/>
            <a:ext cx="1104470"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de-DE" sz="1700" dirty="0" smtClean="0">
                <a:solidFill>
                  <a:schemeClr val="tx2"/>
                </a:solidFill>
                <a:cs typeface="Times New Roman" pitchFamily="18" charset="0"/>
              </a:rPr>
              <a:t>Frequency</a:t>
            </a:r>
            <a:endParaRPr lang="en-US" sz="1700" dirty="0">
              <a:solidFill>
                <a:schemeClr val="tx2"/>
              </a:solidFill>
              <a:cs typeface="Times New Roman" pitchFamily="18" charset="0"/>
            </a:endParaRPr>
          </a:p>
        </p:txBody>
      </p:sp>
      <p:sp>
        <p:nvSpPr>
          <p:cNvPr id="16" name="Rectangle 3"/>
          <p:cNvSpPr>
            <a:spLocks noChangeArrowheads="1"/>
          </p:cNvSpPr>
          <p:nvPr/>
        </p:nvSpPr>
        <p:spPr bwMode="gray">
          <a:xfrm>
            <a:off x="2881440" y="4196150"/>
            <a:ext cx="5661025" cy="523220"/>
          </a:xfrm>
          <a:prstGeom prst="rect">
            <a:avLst/>
          </a:prstGeom>
          <a:noFill/>
          <a:ln w="9525">
            <a:noFill/>
            <a:miter lim="800000"/>
            <a:headEnd/>
            <a:tailEnd/>
          </a:ln>
          <a:effectLst/>
        </p:spPr>
        <p:txBody>
          <a:bodyPr lIns="0" tIns="0" rIns="0" bIns="0">
            <a:spAutoFit/>
          </a:bodyPr>
          <a:lstStyle/>
          <a:p>
            <a:pPr marL="114300" lvl="1" indent="-112713" algn="just" defTabSz="912813">
              <a:spcAft>
                <a:spcPct val="50000"/>
              </a:spcAft>
              <a:buSzPct val="120000"/>
              <a:buFontTx/>
              <a:buChar char="•"/>
            </a:pPr>
            <a:r>
              <a:rPr lang="en-US" sz="1700" dirty="0" smtClean="0"/>
              <a:t>How much </a:t>
            </a:r>
            <a:r>
              <a:rPr lang="en-US" sz="1700" b="0" dirty="0" smtClean="0"/>
              <a:t>has the consumers spent in total (in given time period)</a:t>
            </a:r>
          </a:p>
        </p:txBody>
      </p:sp>
      <p:sp>
        <p:nvSpPr>
          <p:cNvPr id="17" name="AutoShape 9"/>
          <p:cNvSpPr>
            <a:spLocks noChangeArrowheads="1"/>
          </p:cNvSpPr>
          <p:nvPr/>
        </p:nvSpPr>
        <p:spPr bwMode="auto">
          <a:xfrm>
            <a:off x="177927" y="4224725"/>
            <a:ext cx="2249488" cy="676275"/>
          </a:xfrm>
          <a:prstGeom prst="roundRect">
            <a:avLst>
              <a:gd name="adj" fmla="val 16667"/>
            </a:avLst>
          </a:prstGeom>
          <a:solidFill>
            <a:schemeClr val="accent1"/>
          </a:solidFill>
          <a:ln w="9525">
            <a:noFill/>
            <a:round/>
            <a:headEnd/>
            <a:tailEnd/>
          </a:ln>
          <a:effectLst/>
        </p:spPr>
        <p:txBody>
          <a:bodyPr wrap="none" anchor="ctr"/>
          <a:lstStyle/>
          <a:p>
            <a:endParaRPr lang="en-US"/>
          </a:p>
        </p:txBody>
      </p:sp>
      <p:sp>
        <p:nvSpPr>
          <p:cNvPr id="18" name="Rectangle 10"/>
          <p:cNvSpPr>
            <a:spLocks noChangeArrowheads="1"/>
          </p:cNvSpPr>
          <p:nvPr/>
        </p:nvSpPr>
        <p:spPr bwMode="gray">
          <a:xfrm>
            <a:off x="287465" y="4437450"/>
            <a:ext cx="969817"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de-DE" sz="1700" dirty="0" smtClean="0">
                <a:solidFill>
                  <a:schemeClr val="tx2"/>
                </a:solidFill>
                <a:cs typeface="Times New Roman" pitchFamily="18" charset="0"/>
              </a:rPr>
              <a:t>Monetary</a:t>
            </a:r>
            <a:endParaRPr lang="en-US" sz="1700" dirty="0">
              <a:solidFill>
                <a:schemeClr val="tx2"/>
              </a:solidFill>
              <a:cs typeface="Times New Roman" pitchFamily="18" charset="0"/>
            </a:endParaRPr>
          </a:p>
        </p:txBody>
      </p:sp>
      <p:sp>
        <p:nvSpPr>
          <p:cNvPr id="20" name="TextBox 19"/>
          <p:cNvSpPr txBox="1"/>
          <p:nvPr/>
        </p:nvSpPr>
        <p:spPr>
          <a:xfrm>
            <a:off x="4626864" y="5601786"/>
            <a:ext cx="2121408" cy="1077218"/>
          </a:xfrm>
          <a:prstGeom prst="rect">
            <a:avLst/>
          </a:prstGeom>
          <a:noFill/>
        </p:spPr>
        <p:txBody>
          <a:bodyPr wrap="square" rtlCol="0">
            <a:spAutoFit/>
          </a:bodyPr>
          <a:lstStyle/>
          <a:p>
            <a:pPr algn="ctr"/>
            <a:r>
              <a:rPr lang="en-US" dirty="0" smtClean="0">
                <a:solidFill>
                  <a:schemeClr val="bg1"/>
                </a:solidFill>
              </a:rPr>
              <a:t>The premise of RFM is that past behavior predicts future behavior</a:t>
            </a:r>
            <a:endParaRPr lang="en-US" dirty="0">
              <a:solidFill>
                <a:schemeClr val="bg1"/>
              </a:solidFill>
            </a:endParaRPr>
          </a:p>
        </p:txBody>
      </p:sp>
      <p:sp>
        <p:nvSpPr>
          <p:cNvPr id="19" name="Rectangle 2"/>
          <p:cNvSpPr>
            <a:spLocks noGrp="1" noChangeArrowheads="1"/>
          </p:cNvSpPr>
          <p:nvPr>
            <p:ph type="title"/>
          </p:nvPr>
        </p:nvSpPr>
        <p:spPr>
          <a:xfrm>
            <a:off x="89592" y="115207"/>
            <a:ext cx="8793162" cy="292388"/>
          </a:xfrm>
        </p:spPr>
        <p:txBody>
          <a:bodyPr/>
          <a:lstStyle/>
          <a:p>
            <a:r>
              <a:rPr lang="en-US" dirty="0" smtClean="0"/>
              <a:t>SEGMENTATION</a:t>
            </a:r>
            <a:endParaRPr lang="en-US" dirty="0"/>
          </a:p>
        </p:txBody>
      </p:sp>
      <p:sp>
        <p:nvSpPr>
          <p:cNvPr id="22"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Sales Data Come in All Shapes and Sizes!</a:t>
            </a:r>
            <a:endParaRPr lang="en-US" sz="1800" i="1" dirty="0">
              <a:solidFill>
                <a:schemeClr val="tx2"/>
              </a:solidFill>
            </a:endParaRPr>
          </a:p>
        </p:txBody>
      </p:sp>
    </p:spTree>
    <p:extLst>
      <p:ext uri="{BB962C8B-B14F-4D97-AF65-F5344CB8AC3E}">
        <p14:creationId xmlns:p14="http://schemas.microsoft.com/office/powerpoint/2010/main" val="4032138946"/>
      </p:ext>
    </p:extLst>
  </p:cSld>
  <p:clrMapOvr>
    <a:masterClrMapping/>
  </p:clrMapOvr>
  <p:transition>
    <p:zoom/>
    <p:sndAc>
      <p:end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475488" y="694944"/>
            <a:ext cx="6309360" cy="402336"/>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no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Rectangle 5"/>
          <p:cNvSpPr txBox="1">
            <a:spLocks noChangeArrowheads="1"/>
          </p:cNvSpPr>
          <p:nvPr/>
        </p:nvSpPr>
        <p:spPr bwMode="auto">
          <a:xfrm>
            <a:off x="508000" y="575687"/>
            <a:ext cx="6502400" cy="143629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marL="0" marR="0" lvl="0" indent="0" algn="l" defTabSz="912813" rtl="0" eaLnBrk="1" fontAlgn="base" latinLnBrk="0" hangingPunct="1">
              <a:lnSpc>
                <a:spcPct val="100000"/>
              </a:lnSpc>
              <a:spcBef>
                <a:spcPct val="0"/>
              </a:spcBef>
              <a:spcAft>
                <a:spcPct val="0"/>
              </a:spcAft>
              <a:buClrTx/>
              <a:buSzPct val="120000"/>
              <a:buFontTx/>
              <a:buNone/>
              <a:tabLst/>
              <a:defRPr/>
            </a:pPr>
            <a:endParaRPr kumimoji="0" lang="en-US" sz="1000" b="0" i="0" u="none" strike="noStrike" kern="0" cap="none" spc="0" normalizeH="0" baseline="0" noProof="0" dirty="0" smtClean="0">
              <a:ln>
                <a:noFill/>
              </a:ln>
              <a:solidFill>
                <a:schemeClr val="tx2"/>
              </a:solidFill>
              <a:effectLst/>
              <a:uLnTx/>
              <a:uFillTx/>
              <a:latin typeface="+mn-lt"/>
              <a:ea typeface="+mn-ea"/>
              <a:cs typeface="+mn-cs"/>
            </a:endParaRPr>
          </a:p>
          <a:p>
            <a:pPr marL="228600" marR="0" lvl="0" indent="0" algn="l" defTabSz="912813" rtl="0" eaLnBrk="1" fontAlgn="base" latinLnBrk="0" hangingPunct="1">
              <a:lnSpc>
                <a:spcPts val="2500"/>
              </a:lnSpc>
              <a:spcBef>
                <a:spcPct val="0"/>
              </a:spcBef>
              <a:spcAft>
                <a:spcPct val="0"/>
              </a:spcAft>
              <a:buClrTx/>
              <a:buSzPct val="120000"/>
              <a:buFontTx/>
              <a:buNone/>
              <a:tabLst/>
              <a:defRPr/>
            </a:pPr>
            <a:r>
              <a:rPr lang="en-US" sz="1700" kern="0" dirty="0" smtClean="0">
                <a:solidFill>
                  <a:schemeClr val="tx2"/>
                </a:solidFill>
                <a:latin typeface="+mn-lt"/>
              </a:rPr>
              <a:t>When Is This Useful?</a:t>
            </a: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endParaRPr kumimoji="0" lang="en-US" sz="1700" b="0" i="0" u="none" strike="noStrike" kern="0" cap="none" spc="0" normalizeH="0" baseline="0" noProof="0" dirty="0" smtClean="0">
              <a:ln>
                <a:noFill/>
              </a:ln>
              <a:solidFill>
                <a:schemeClr val="tx2"/>
              </a:solidFill>
              <a:effectLst/>
              <a:uLnTx/>
              <a:uFillTx/>
              <a:latin typeface="+mn-lt"/>
              <a:ea typeface="+mn-ea"/>
              <a:cs typeface="+mn-cs"/>
            </a:endParaRPr>
          </a:p>
          <a:p>
            <a:pPr marL="347663" marR="0" lvl="0" indent="-119063" algn="l" defTabSz="912813" rtl="0" eaLnBrk="1" fontAlgn="base" latinLnBrk="0" hangingPunct="1">
              <a:lnSpc>
                <a:spcPts val="2500"/>
              </a:lnSpc>
              <a:spcBef>
                <a:spcPct val="0"/>
              </a:spcBef>
              <a:spcAft>
                <a:spcPct val="0"/>
              </a:spcAft>
              <a:buClrTx/>
              <a:buSzPct val="120000"/>
              <a:buFont typeface="Arial" pitchFamily="34" charset="0"/>
              <a:buChar char="•"/>
              <a:tabLst/>
              <a:defRPr/>
            </a:pPr>
            <a:r>
              <a:rPr lang="en-US" sz="1800" b="0" kern="0" dirty="0">
                <a:solidFill>
                  <a:schemeClr val="tx2"/>
                </a:solidFill>
                <a:latin typeface="+mn-lt"/>
              </a:rPr>
              <a:t>W</a:t>
            </a:r>
            <a:r>
              <a:rPr kumimoji="0" lang="en-US" sz="1800" b="0" i="0" u="none" strike="noStrike" kern="0" cap="none" spc="0" normalizeH="0" baseline="0" noProof="0" dirty="0" smtClean="0">
                <a:ln>
                  <a:noFill/>
                </a:ln>
                <a:solidFill>
                  <a:schemeClr val="tx2"/>
                </a:solidFill>
                <a:effectLst/>
                <a:uLnTx/>
                <a:uFillTx/>
                <a:latin typeface="+mn-lt"/>
              </a:rPr>
              <a:t>hen </a:t>
            </a:r>
            <a:r>
              <a:rPr kumimoji="0" lang="en-US" sz="1800" i="0" u="none" strike="noStrike" kern="0" cap="none" spc="0" normalizeH="0" baseline="0" noProof="0" dirty="0" smtClean="0">
                <a:ln>
                  <a:noFill/>
                </a:ln>
                <a:solidFill>
                  <a:schemeClr val="tx2"/>
                </a:solidFill>
                <a:effectLst/>
                <a:uLnTx/>
                <a:uFillTx/>
                <a:latin typeface="+mn-lt"/>
              </a:rPr>
              <a:t>dependent variable</a:t>
            </a:r>
            <a:r>
              <a:rPr kumimoji="0" lang="en-US" sz="1800" i="0" u="none" strike="noStrike" kern="0" cap="none" spc="0" normalizeH="0" noProof="0" dirty="0" smtClean="0">
                <a:ln>
                  <a:noFill/>
                </a:ln>
                <a:solidFill>
                  <a:schemeClr val="tx2"/>
                </a:solidFill>
                <a:effectLst/>
                <a:uLnTx/>
                <a:uFillTx/>
                <a:latin typeface="+mn-lt"/>
              </a:rPr>
              <a:t> </a:t>
            </a:r>
            <a:r>
              <a:rPr kumimoji="0" lang="en-US" sz="1800" b="0" i="0" u="none" strike="noStrike" kern="0" cap="none" spc="0" normalizeH="0" noProof="0" dirty="0" smtClean="0">
                <a:ln>
                  <a:noFill/>
                </a:ln>
                <a:solidFill>
                  <a:schemeClr val="tx2"/>
                </a:solidFill>
                <a:effectLst/>
                <a:uLnTx/>
                <a:uFillTx/>
                <a:latin typeface="+mn-lt"/>
              </a:rPr>
              <a:t>(DV) is </a:t>
            </a:r>
            <a:r>
              <a:rPr lang="en-US" sz="1800" kern="0" dirty="0" smtClean="0">
                <a:solidFill>
                  <a:schemeClr val="tx2"/>
                </a:solidFill>
                <a:latin typeface="+mn-lt"/>
              </a:rPr>
              <a:t>discrete</a:t>
            </a:r>
            <a:endParaRPr kumimoji="0" lang="en-US" sz="1800" i="0" u="none" strike="noStrike" kern="0" cap="none" spc="0" normalizeH="0" noProof="0" dirty="0" smtClean="0">
              <a:ln>
                <a:noFill/>
              </a:ln>
              <a:solidFill>
                <a:schemeClr val="tx2"/>
              </a:solidFill>
              <a:effectLst/>
              <a:uLnTx/>
              <a:uFillTx/>
              <a:latin typeface="+mn-lt"/>
            </a:endParaRPr>
          </a:p>
          <a:p>
            <a:pPr marL="630238" marR="0" lvl="0" indent="-173038" algn="l" defTabSz="912813" rtl="0" eaLnBrk="1" fontAlgn="base" latinLnBrk="0" hangingPunct="1">
              <a:lnSpc>
                <a:spcPts val="2500"/>
              </a:lnSpc>
              <a:spcBef>
                <a:spcPct val="0"/>
              </a:spcBef>
              <a:spcAft>
                <a:spcPct val="0"/>
              </a:spcAft>
              <a:buClrTx/>
              <a:buSzPct val="100000"/>
              <a:buFont typeface="Arial" pitchFamily="34" charset="0"/>
              <a:buChar char="–"/>
              <a:tabLst/>
              <a:defRPr/>
            </a:pPr>
            <a:r>
              <a:rPr kumimoji="0" lang="en-US" sz="1800" b="0" i="1" u="none" strike="noStrike" kern="0" cap="none" spc="0" normalizeH="0" baseline="0" noProof="0" dirty="0" smtClean="0">
                <a:ln>
                  <a:noFill/>
                </a:ln>
                <a:solidFill>
                  <a:schemeClr val="tx2"/>
                </a:solidFill>
                <a:effectLst/>
                <a:uLnTx/>
                <a:uFillTx/>
                <a:latin typeface="+mn-lt"/>
              </a:rPr>
              <a:t>Generally: </a:t>
            </a:r>
            <a:r>
              <a:rPr kumimoji="0" lang="en-US" sz="1800" i="1" u="none" strike="noStrike" kern="0" cap="none" spc="0" normalizeH="0" baseline="0" noProof="0" dirty="0" smtClean="0">
                <a:ln>
                  <a:noFill/>
                </a:ln>
                <a:solidFill>
                  <a:schemeClr val="tx2"/>
                </a:solidFill>
                <a:effectLst/>
                <a:uLnTx/>
                <a:uFillTx/>
                <a:latin typeface="+mn-lt"/>
              </a:rPr>
              <a:t>Response vs. No-response (Binary</a:t>
            </a:r>
            <a:r>
              <a:rPr kumimoji="0" lang="en-US" sz="1800" i="1" u="none" strike="noStrike" kern="0" cap="none" spc="0" normalizeH="0" noProof="0" dirty="0" smtClean="0">
                <a:ln>
                  <a:noFill/>
                </a:ln>
                <a:solidFill>
                  <a:schemeClr val="tx2"/>
                </a:solidFill>
                <a:effectLst/>
                <a:uLnTx/>
                <a:uFillTx/>
                <a:latin typeface="+mn-lt"/>
              </a:rPr>
              <a:t> Logit!)</a:t>
            </a:r>
            <a:endParaRPr kumimoji="0" lang="en-US" sz="1800" b="0" i="0" u="none" strike="noStrike" kern="0" cap="none" spc="0" normalizeH="0" baseline="0" noProof="0" dirty="0" smtClean="0">
              <a:ln>
                <a:noFill/>
              </a:ln>
              <a:solidFill>
                <a:schemeClr val="tx2"/>
              </a:solidFill>
              <a:effectLst/>
              <a:uLnTx/>
              <a:uFillTx/>
              <a:latin typeface="+mn-lt"/>
            </a:endParaRPr>
          </a:p>
        </p:txBody>
      </p:sp>
      <p:sp>
        <p:nvSpPr>
          <p:cNvPr id="9" name="Slide Number Placeholder 4"/>
          <p:cNvSpPr>
            <a:spLocks noGrp="1"/>
          </p:cNvSpPr>
          <p:nvPr>
            <p:ph type="sldNum" sz="quarter" idx="11"/>
          </p:nvPr>
        </p:nvSpPr>
        <p:spPr/>
        <p:txBody>
          <a:bodyPr/>
          <a:lstStyle/>
          <a:p>
            <a:fld id="{F86C5123-99EE-4C46-A721-EC5E711C68C7}" type="slidenum">
              <a:rPr lang="en-US"/>
              <a:pPr/>
              <a:t>49</a:t>
            </a:fld>
            <a:endParaRPr lang="en-US"/>
          </a:p>
        </p:txBody>
      </p:sp>
      <p:sp>
        <p:nvSpPr>
          <p:cNvPr id="1044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nvPr>
        </p:nvGraphicFramePr>
        <p:xfrm>
          <a:off x="819150" y="2311400"/>
          <a:ext cx="5622925" cy="1543050"/>
        </p:xfrm>
        <a:graphic>
          <a:graphicData uri="http://schemas.openxmlformats.org/presentationml/2006/ole">
            <mc:AlternateContent xmlns:mc="http://schemas.openxmlformats.org/markup-compatibility/2006">
              <mc:Choice xmlns:v="urn:schemas-microsoft-com:vml" Requires="v">
                <p:oleObj spid="_x0000_s6160" name="Equation" r:id="rId4" imgW="2590560" imgH="711000" progId="Equation.DSMT4">
                  <p:embed/>
                </p:oleObj>
              </mc:Choice>
              <mc:Fallback>
                <p:oleObj name="Equation" r:id="rId4" imgW="2590560" imgH="711000" progId="Equation.DSMT4">
                  <p:embed/>
                  <p:pic>
                    <p:nvPicPr>
                      <p:cNvPr id="14" name="Object 13"/>
                      <p:cNvPicPr>
                        <a:picLocks noChangeAspect="1" noChangeArrowheads="1"/>
                      </p:cNvPicPr>
                      <p:nvPr/>
                    </p:nvPicPr>
                    <p:blipFill>
                      <a:blip r:embed="rId5"/>
                      <a:srcRect/>
                      <a:stretch>
                        <a:fillRect/>
                      </a:stretch>
                    </p:blipFill>
                    <p:spPr bwMode="auto">
                      <a:xfrm>
                        <a:off x="819150" y="2311400"/>
                        <a:ext cx="56229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3"/>
          <p:cNvSpPr txBox="1">
            <a:spLocks noChangeArrowheads="1"/>
          </p:cNvSpPr>
          <p:nvPr/>
        </p:nvSpPr>
        <p:spPr bwMode="auto">
          <a:xfrm>
            <a:off x="122238" y="283684"/>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16" name="Rectangle 15"/>
          <p:cNvSpPr/>
          <p:nvPr/>
        </p:nvSpPr>
        <p:spPr bwMode="auto">
          <a:xfrm>
            <a:off x="792843" y="4153872"/>
            <a:ext cx="5932714" cy="231019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Steps</a:t>
            </a:r>
            <a:r>
              <a:rPr lang="en-US" dirty="0">
                <a:solidFill>
                  <a:schemeClr val="tx2"/>
                </a:solidFill>
              </a:rPr>
              <a:t> </a:t>
            </a:r>
            <a:r>
              <a:rPr lang="en-US" dirty="0" smtClean="0">
                <a:solidFill>
                  <a:schemeClr val="tx2"/>
                </a:solidFill>
              </a:rPr>
              <a:t>to follow</a:t>
            </a:r>
            <a:endParaRPr kumimoji="0" lang="en-US" sz="1600" b="1" i="0" u="none" strike="noStrike" cap="none" normalizeH="0" baseline="0" dirty="0" smtClean="0">
              <a:ln>
                <a:noFill/>
              </a:ln>
              <a:solidFill>
                <a:schemeClr val="tx2"/>
              </a:solidFill>
              <a:effectLst/>
              <a:latin typeface="Arial" charset="0"/>
            </a:endParaRPr>
          </a:p>
          <a:p>
            <a:pPr marL="742950" lvl="1" indent="-285750" algn="l" defTabSz="933450">
              <a:buFont typeface="Wingdings" panose="05000000000000000000" pitchFamily="2" charset="2"/>
              <a:buChar char="Ø"/>
            </a:pPr>
            <a:r>
              <a:rPr lang="en-US" dirty="0" smtClean="0">
                <a:solidFill>
                  <a:schemeClr val="tx2"/>
                </a:solidFill>
              </a:rPr>
              <a:t>Estimate beta with binary logistic regression</a:t>
            </a:r>
          </a:p>
          <a:p>
            <a:pPr marL="742950" lvl="1" indent="-285750" algn="l" defTabSz="933450">
              <a:buFont typeface="Wingdings" panose="05000000000000000000" pitchFamily="2" charset="2"/>
              <a:buChar char="Ø"/>
            </a:pPr>
            <a:r>
              <a:rPr kumimoji="0" lang="en-US" b="1" i="0" u="none" strike="noStrike" cap="none" normalizeH="0" dirty="0" smtClean="0">
                <a:ln>
                  <a:noFill/>
                </a:ln>
                <a:solidFill>
                  <a:schemeClr val="tx2"/>
                </a:solidFill>
                <a:effectLst/>
                <a:latin typeface="Arial" charset="0"/>
              </a:rPr>
              <a:t>Use beta to estimate score</a:t>
            </a:r>
          </a:p>
          <a:p>
            <a:pPr marL="742950" lvl="1" indent="-285750" algn="l" defTabSz="933450">
              <a:buFont typeface="Wingdings" panose="05000000000000000000" pitchFamily="2" charset="2"/>
              <a:buChar char="Ø"/>
            </a:pPr>
            <a:r>
              <a:rPr lang="en-US" dirty="0" smtClean="0">
                <a:solidFill>
                  <a:schemeClr val="tx2"/>
                </a:solidFill>
              </a:rPr>
              <a:t>Use score to compute probability</a:t>
            </a:r>
          </a:p>
          <a:p>
            <a:pPr marL="742950" lvl="1" indent="-285750" algn="l" defTabSz="933450">
              <a:buFont typeface="Wingdings" panose="05000000000000000000" pitchFamily="2" charset="2"/>
              <a:buChar char="Ø"/>
            </a:pPr>
            <a:r>
              <a:rPr kumimoji="0" lang="en-US" b="1" i="0" u="none" strike="noStrike" cap="none" normalizeH="0" dirty="0" smtClean="0">
                <a:ln>
                  <a:noFill/>
                </a:ln>
                <a:solidFill>
                  <a:schemeClr val="tx2"/>
                </a:solidFill>
                <a:effectLst/>
                <a:latin typeface="Arial" charset="0"/>
              </a:rPr>
              <a:t>With values of </a:t>
            </a:r>
            <a:r>
              <a:rPr kumimoji="0" lang="en-US" b="1" i="1" u="none" strike="noStrike" cap="none" normalizeH="0" dirty="0" smtClean="0">
                <a:ln>
                  <a:noFill/>
                </a:ln>
                <a:solidFill>
                  <a:schemeClr val="tx2"/>
                </a:solidFill>
                <a:effectLst/>
                <a:latin typeface="Arial" charset="0"/>
              </a:rPr>
              <a:t>last</a:t>
            </a:r>
            <a:r>
              <a:rPr kumimoji="0" lang="en-US" b="1" i="0" u="none" strike="noStrike" cap="none" normalizeH="0" dirty="0" smtClean="0">
                <a:ln>
                  <a:noFill/>
                </a:ln>
                <a:solidFill>
                  <a:schemeClr val="tx2"/>
                </a:solidFill>
                <a:effectLst/>
                <a:latin typeface="Arial" charset="0"/>
              </a:rPr>
              <a:t>, </a:t>
            </a:r>
            <a:r>
              <a:rPr kumimoji="0" lang="en-US" b="1" i="1" u="none" strike="noStrike" cap="none" normalizeH="0" dirty="0" smtClean="0">
                <a:ln>
                  <a:noFill/>
                </a:ln>
                <a:solidFill>
                  <a:schemeClr val="tx2"/>
                </a:solidFill>
                <a:effectLst/>
                <a:latin typeface="Arial" charset="0"/>
              </a:rPr>
              <a:t>total</a:t>
            </a:r>
            <a:r>
              <a:rPr kumimoji="0" lang="en-US" b="1" i="0" u="none" strike="noStrike" cap="none" normalizeH="0" dirty="0" smtClean="0">
                <a:ln>
                  <a:noFill/>
                </a:ln>
                <a:solidFill>
                  <a:schemeClr val="tx2"/>
                </a:solidFill>
                <a:effectLst/>
                <a:latin typeface="Arial" charset="0"/>
              </a:rPr>
              <a:t>, and </a:t>
            </a:r>
            <a:r>
              <a:rPr kumimoji="0" lang="en-US" b="1" i="1" u="none" strike="noStrike" cap="none" normalizeH="0" dirty="0" err="1" smtClean="0">
                <a:ln>
                  <a:noFill/>
                </a:ln>
                <a:solidFill>
                  <a:schemeClr val="tx2"/>
                </a:solidFill>
                <a:effectLst/>
                <a:latin typeface="Arial" charset="0"/>
              </a:rPr>
              <a:t>purch</a:t>
            </a:r>
            <a:r>
              <a:rPr kumimoji="0" lang="en-US" b="1" i="0" u="none" strike="noStrike" cap="none" normalizeH="0" dirty="0" smtClean="0">
                <a:ln>
                  <a:noFill/>
                </a:ln>
                <a:solidFill>
                  <a:schemeClr val="tx2"/>
                </a:solidFill>
                <a:effectLst/>
                <a:latin typeface="Arial" charset="0"/>
              </a:rPr>
              <a:t> in the rollout sample we can estimate score and probability for every single rollout customer</a:t>
            </a:r>
          </a:p>
        </p:txBody>
      </p:sp>
    </p:spTree>
    <p:extLst>
      <p:ext uri="{BB962C8B-B14F-4D97-AF65-F5344CB8AC3E}">
        <p14:creationId xmlns:p14="http://schemas.microsoft.com/office/powerpoint/2010/main" val="2591243079"/>
      </p:ext>
    </p:extLst>
  </p:cSld>
  <p:clrMapOvr>
    <a:masterClrMapping/>
  </p:clrMapOvr>
  <p:transition>
    <p:zoom/>
    <p:sndAc>
      <p:end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50</a:t>
            </a:fld>
            <a:endParaRPr lang="en-US"/>
          </a:p>
        </p:txBody>
      </p:sp>
      <p:pic>
        <p:nvPicPr>
          <p:cNvPr id="5" name="Picture 4"/>
          <p:cNvPicPr>
            <a:picLocks noChangeAspect="1"/>
          </p:cNvPicPr>
          <p:nvPr/>
        </p:nvPicPr>
        <p:blipFill rotWithShape="1">
          <a:blip r:embed="rId2"/>
          <a:srcRect r="53809" b="34762"/>
          <a:stretch/>
        </p:blipFill>
        <p:spPr>
          <a:xfrm>
            <a:off x="772867" y="1051160"/>
            <a:ext cx="7039508" cy="5592528"/>
          </a:xfrm>
          <a:prstGeom prst="rect">
            <a:avLst/>
          </a:prstGeom>
        </p:spPr>
      </p:pic>
      <p:sp>
        <p:nvSpPr>
          <p:cNvPr id="6"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Binary Logistic Regression in XLSTAT</a:t>
            </a:r>
            <a:endParaRPr lang="en-US" i="1" dirty="0">
              <a:solidFill>
                <a:schemeClr val="tx2"/>
              </a:solidFill>
            </a:endParaRPr>
          </a:p>
        </p:txBody>
      </p:sp>
      <p:sp>
        <p:nvSpPr>
          <p:cNvPr id="7"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Tree>
    <p:extLst>
      <p:ext uri="{BB962C8B-B14F-4D97-AF65-F5344CB8AC3E}">
        <p14:creationId xmlns:p14="http://schemas.microsoft.com/office/powerpoint/2010/main" val="3008491826"/>
      </p:ext>
    </p:extLst>
  </p:cSld>
  <p:clrMapOvr>
    <a:masterClrMapping/>
  </p:clrMapOvr>
  <p:transition>
    <p:zoom/>
    <p:sndAc>
      <p:end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51</a:t>
            </a:fld>
            <a:endParaRPr lang="en-US"/>
          </a:p>
        </p:txBody>
      </p:sp>
      <p:pic>
        <p:nvPicPr>
          <p:cNvPr id="5" name="Picture 4"/>
          <p:cNvPicPr>
            <a:picLocks noChangeAspect="1"/>
          </p:cNvPicPr>
          <p:nvPr/>
        </p:nvPicPr>
        <p:blipFill rotWithShape="1">
          <a:blip r:embed="rId2"/>
          <a:srcRect t="3227" r="48453" b="23545"/>
          <a:stretch/>
        </p:blipFill>
        <p:spPr>
          <a:xfrm>
            <a:off x="500063" y="1240956"/>
            <a:ext cx="7934321" cy="6340245"/>
          </a:xfrm>
          <a:prstGeom prst="rect">
            <a:avLst/>
          </a:prstGeom>
        </p:spPr>
      </p:pic>
      <p:sp>
        <p:nvSpPr>
          <p:cNvPr id="6"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Binary Logistic Regression in XLSTAT</a:t>
            </a:r>
            <a:endParaRPr lang="en-US" i="1" dirty="0">
              <a:solidFill>
                <a:schemeClr val="tx2"/>
              </a:solidFill>
            </a:endParaRPr>
          </a:p>
        </p:txBody>
      </p:sp>
      <p:sp>
        <p:nvSpPr>
          <p:cNvPr id="7"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9" name="Oval 8"/>
          <p:cNvSpPr/>
          <p:nvPr/>
        </p:nvSpPr>
        <p:spPr bwMode="auto">
          <a:xfrm>
            <a:off x="3722915" y="4724402"/>
            <a:ext cx="2427514" cy="30480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3614058" y="3853543"/>
            <a:ext cx="2427514" cy="30480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4125687" y="4106278"/>
            <a:ext cx="2427514" cy="30480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Oval 11"/>
          <p:cNvSpPr/>
          <p:nvPr/>
        </p:nvSpPr>
        <p:spPr bwMode="auto">
          <a:xfrm>
            <a:off x="3918858" y="5878286"/>
            <a:ext cx="2427514" cy="304800"/>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72467580"/>
      </p:ext>
    </p:extLst>
  </p:cSld>
  <p:clrMapOvr>
    <a:masterClrMapping/>
  </p:clrMapOvr>
  <p:transition>
    <p:zoom/>
    <p:sndAc>
      <p:end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52</a:t>
            </a:fld>
            <a:endParaRPr lang="en-US"/>
          </a:p>
        </p:txBody>
      </p:sp>
      <p:sp>
        <p:nvSpPr>
          <p:cNvPr id="6"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Binary Logistic Regression in XLSTAT</a:t>
            </a:r>
            <a:endParaRPr lang="en-US" i="1" dirty="0">
              <a:solidFill>
                <a:schemeClr val="tx2"/>
              </a:solidFill>
            </a:endParaRPr>
          </a:p>
        </p:txBody>
      </p:sp>
      <p:sp>
        <p:nvSpPr>
          <p:cNvPr id="7"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pic>
        <p:nvPicPr>
          <p:cNvPr id="2" name="Picture 1"/>
          <p:cNvPicPr>
            <a:picLocks noChangeAspect="1"/>
          </p:cNvPicPr>
          <p:nvPr/>
        </p:nvPicPr>
        <p:blipFill>
          <a:blip r:embed="rId3"/>
          <a:stretch>
            <a:fillRect/>
          </a:stretch>
        </p:blipFill>
        <p:spPr>
          <a:xfrm>
            <a:off x="500063" y="1065548"/>
            <a:ext cx="5189450" cy="3618587"/>
          </a:xfrm>
          <a:prstGeom prst="rect">
            <a:avLst/>
          </a:prstGeom>
        </p:spPr>
      </p:pic>
      <p:sp>
        <p:nvSpPr>
          <p:cNvPr id="13" name="Rectangle 12"/>
          <p:cNvSpPr/>
          <p:nvPr/>
        </p:nvSpPr>
        <p:spPr bwMode="auto">
          <a:xfrm>
            <a:off x="500063" y="4721266"/>
            <a:ext cx="5932714" cy="58665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Given a</a:t>
            </a:r>
            <a:r>
              <a:rPr kumimoji="0" lang="en-US" sz="1600" b="1" i="0" u="none" strike="noStrike" cap="none" normalizeH="0" dirty="0" smtClean="0">
                <a:ln>
                  <a:noFill/>
                </a:ln>
                <a:solidFill>
                  <a:schemeClr val="tx2"/>
                </a:solidFill>
                <a:effectLst/>
                <a:latin typeface="Arial" charset="0"/>
              </a:rPr>
              <a:t> value for </a:t>
            </a:r>
            <a:r>
              <a:rPr kumimoji="0" lang="en-US" sz="1600" b="1" i="1" u="none" strike="noStrike" cap="none" normalizeH="0" dirty="0" smtClean="0">
                <a:ln>
                  <a:noFill/>
                </a:ln>
                <a:solidFill>
                  <a:schemeClr val="tx2"/>
                </a:solidFill>
                <a:effectLst/>
                <a:latin typeface="Arial" charset="0"/>
              </a:rPr>
              <a:t>last</a:t>
            </a:r>
            <a:r>
              <a:rPr kumimoji="0" lang="en-US" sz="1600" b="1" i="0" u="none" strike="noStrike" cap="none" normalizeH="0" dirty="0" smtClean="0">
                <a:ln>
                  <a:noFill/>
                </a:ln>
                <a:solidFill>
                  <a:schemeClr val="tx2"/>
                </a:solidFill>
                <a:effectLst/>
                <a:latin typeface="Arial" charset="0"/>
              </a:rPr>
              <a:t>, </a:t>
            </a:r>
            <a:r>
              <a:rPr kumimoji="0" lang="en-US" sz="1600" b="1" i="1" u="none" strike="noStrike" cap="none" normalizeH="0" dirty="0" smtClean="0">
                <a:ln>
                  <a:noFill/>
                </a:ln>
                <a:solidFill>
                  <a:schemeClr val="tx2"/>
                </a:solidFill>
                <a:effectLst/>
                <a:latin typeface="Arial" charset="0"/>
              </a:rPr>
              <a:t>total</a:t>
            </a:r>
            <a:r>
              <a:rPr kumimoji="0" lang="en-US" sz="1600" b="1" i="0" u="none" strike="noStrike" cap="none" normalizeH="0" dirty="0" smtClean="0">
                <a:ln>
                  <a:noFill/>
                </a:ln>
                <a:solidFill>
                  <a:schemeClr val="tx2"/>
                </a:solidFill>
                <a:effectLst/>
                <a:latin typeface="Arial" charset="0"/>
              </a:rPr>
              <a:t> and </a:t>
            </a:r>
            <a:r>
              <a:rPr kumimoji="0" lang="en-US" sz="1600" b="1" i="1" u="none" strike="noStrike" cap="none" normalizeH="0" dirty="0" err="1" smtClean="0">
                <a:ln>
                  <a:noFill/>
                </a:ln>
                <a:solidFill>
                  <a:schemeClr val="tx2"/>
                </a:solidFill>
                <a:effectLst/>
                <a:latin typeface="Arial" charset="0"/>
              </a:rPr>
              <a:t>purch</a:t>
            </a:r>
            <a:r>
              <a:rPr kumimoji="0" lang="en-US" sz="1600" b="1" i="1" u="none" strike="noStrike" cap="none" normalizeH="0" dirty="0" smtClean="0">
                <a:ln>
                  <a:noFill/>
                </a:ln>
                <a:solidFill>
                  <a:schemeClr val="tx2"/>
                </a:solidFill>
                <a:effectLst/>
                <a:latin typeface="Arial" charset="0"/>
              </a:rPr>
              <a:t> </a:t>
            </a:r>
            <a:r>
              <a:rPr lang="en-US" dirty="0" smtClean="0">
                <a:solidFill>
                  <a:schemeClr val="tx2"/>
                </a:solidFill>
              </a:rPr>
              <a:t>we can generate an estimated score and an estimated probability</a:t>
            </a:r>
            <a:endParaRPr kumimoji="0" lang="en-US" b="1" i="1" u="none" strike="noStrike" cap="none" normalizeH="0" dirty="0" smtClean="0">
              <a:ln>
                <a:noFill/>
              </a:ln>
              <a:solidFill>
                <a:schemeClr val="tx2"/>
              </a:solidFill>
              <a:effectLst/>
              <a:latin typeface="Arial" charset="0"/>
            </a:endParaRPr>
          </a:p>
        </p:txBody>
      </p:sp>
      <p:graphicFrame>
        <p:nvGraphicFramePr>
          <p:cNvPr id="14" name="Object 13"/>
          <p:cNvGraphicFramePr>
            <a:graphicFrameLocks noChangeAspect="1"/>
          </p:cNvGraphicFramePr>
          <p:nvPr>
            <p:extLst/>
          </p:nvPr>
        </p:nvGraphicFramePr>
        <p:xfrm>
          <a:off x="527729" y="5365295"/>
          <a:ext cx="7916863" cy="1438275"/>
        </p:xfrm>
        <a:graphic>
          <a:graphicData uri="http://schemas.openxmlformats.org/presentationml/2006/ole">
            <mc:AlternateContent xmlns:mc="http://schemas.openxmlformats.org/markup-compatibility/2006">
              <mc:Choice xmlns:v="urn:schemas-microsoft-com:vml" Requires="v">
                <p:oleObj spid="_x0000_s7184" name="Equation" r:id="rId4" imgW="3911400" imgH="711000" progId="Equation.DSMT4">
                  <p:embed/>
                </p:oleObj>
              </mc:Choice>
              <mc:Fallback>
                <p:oleObj name="Equation" r:id="rId4" imgW="3911400" imgH="711000" progId="Equation.DSMT4">
                  <p:embed/>
                  <p:pic>
                    <p:nvPicPr>
                      <p:cNvPr id="14" name="Object 13"/>
                      <p:cNvPicPr>
                        <a:picLocks noChangeAspect="1" noChangeArrowheads="1"/>
                      </p:cNvPicPr>
                      <p:nvPr/>
                    </p:nvPicPr>
                    <p:blipFill>
                      <a:blip r:embed="rId5"/>
                      <a:srcRect/>
                      <a:stretch>
                        <a:fillRect/>
                      </a:stretch>
                    </p:blipFill>
                    <p:spPr bwMode="auto">
                      <a:xfrm>
                        <a:off x="527729" y="5365295"/>
                        <a:ext cx="7916863" cy="143827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447224354"/>
      </p:ext>
    </p:extLst>
  </p:cSld>
  <p:clrMapOvr>
    <a:masterClrMapping/>
  </p:clrMapOvr>
  <p:transition>
    <p:zoom/>
    <p:sndAc>
      <p:end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53</a:t>
            </a:fld>
            <a:endParaRPr lang="en-US"/>
          </a:p>
        </p:txBody>
      </p:sp>
      <p:pic>
        <p:nvPicPr>
          <p:cNvPr id="3" name="Picture 2"/>
          <p:cNvPicPr>
            <a:picLocks noChangeAspect="1"/>
          </p:cNvPicPr>
          <p:nvPr/>
        </p:nvPicPr>
        <p:blipFill rotWithShape="1">
          <a:blip r:embed="rId2"/>
          <a:srcRect t="16349" r="18690" b="13175"/>
          <a:stretch/>
        </p:blipFill>
        <p:spPr>
          <a:xfrm>
            <a:off x="500063" y="1030027"/>
            <a:ext cx="7434943" cy="3624944"/>
          </a:xfrm>
          <a:prstGeom prst="rect">
            <a:avLst/>
          </a:prstGeom>
        </p:spPr>
      </p:pic>
      <p:sp>
        <p:nvSpPr>
          <p:cNvPr id="4"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Using the Model</a:t>
            </a:r>
            <a:endParaRPr lang="en-US" i="1" dirty="0">
              <a:solidFill>
                <a:schemeClr val="tx2"/>
              </a:solidFill>
            </a:endParaRPr>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6" name="TextBox 5"/>
          <p:cNvSpPr txBox="1"/>
          <p:nvPr/>
        </p:nvSpPr>
        <p:spPr>
          <a:xfrm>
            <a:off x="500063" y="4795977"/>
            <a:ext cx="7462837" cy="1692771"/>
          </a:xfrm>
          <a:prstGeom prst="rect">
            <a:avLst/>
          </a:prstGeom>
          <a:solidFill>
            <a:schemeClr val="bg1">
              <a:lumMod val="85000"/>
            </a:schemeClr>
          </a:solidFill>
        </p:spPr>
        <p:txBody>
          <a:bodyPr wrap="square" rtlCol="0">
            <a:spAutoFit/>
          </a:bodyPr>
          <a:lstStyle/>
          <a:p>
            <a:pPr marL="342900" indent="-342900" algn="l">
              <a:buFont typeface="Wingdings" panose="05000000000000000000" pitchFamily="2" charset="2"/>
              <a:buChar char="Ø"/>
            </a:pPr>
            <a:r>
              <a:rPr lang="en-US" dirty="0" smtClean="0">
                <a:solidFill>
                  <a:schemeClr val="tx2"/>
                </a:solidFill>
              </a:rPr>
              <a:t>Snapshot of the ~45,000 rollout observations</a:t>
            </a:r>
          </a:p>
          <a:p>
            <a:pPr marL="342900" indent="-342900" algn="l">
              <a:buFont typeface="Wingdings" panose="05000000000000000000" pitchFamily="2" charset="2"/>
              <a:buChar char="Ø"/>
            </a:pPr>
            <a:r>
              <a:rPr lang="en-US" dirty="0" smtClean="0">
                <a:solidFill>
                  <a:schemeClr val="tx2"/>
                </a:solidFill>
              </a:rPr>
              <a:t>For every customer I know their value of last, total and </a:t>
            </a:r>
            <a:r>
              <a:rPr lang="en-US" dirty="0" err="1" smtClean="0">
                <a:solidFill>
                  <a:schemeClr val="tx2"/>
                </a:solidFill>
              </a:rPr>
              <a:t>purch</a:t>
            </a:r>
            <a:endParaRPr lang="en-US" dirty="0" smtClean="0">
              <a:solidFill>
                <a:schemeClr val="tx2"/>
              </a:solidFill>
            </a:endParaRPr>
          </a:p>
          <a:p>
            <a:pPr marL="342900" indent="-342900" algn="l">
              <a:buFont typeface="Wingdings" panose="05000000000000000000" pitchFamily="2" charset="2"/>
              <a:buChar char="Ø"/>
            </a:pPr>
            <a:r>
              <a:rPr lang="en-US" dirty="0" smtClean="0">
                <a:solidFill>
                  <a:schemeClr val="tx2"/>
                </a:solidFill>
              </a:rPr>
              <a:t>I can use my model to predict their score</a:t>
            </a:r>
          </a:p>
          <a:p>
            <a:pPr marL="342900" indent="-342900" algn="l">
              <a:buFont typeface="Wingdings" panose="05000000000000000000" pitchFamily="2" charset="2"/>
              <a:buChar char="Ø"/>
            </a:pPr>
            <a:r>
              <a:rPr lang="en-US" dirty="0" smtClean="0">
                <a:solidFill>
                  <a:schemeClr val="tx2"/>
                </a:solidFill>
              </a:rPr>
              <a:t>Using the score and the logit transformation I can compute the probability that they would buy</a:t>
            </a:r>
          </a:p>
        </p:txBody>
      </p:sp>
    </p:spTree>
    <p:extLst>
      <p:ext uri="{BB962C8B-B14F-4D97-AF65-F5344CB8AC3E}">
        <p14:creationId xmlns:p14="http://schemas.microsoft.com/office/powerpoint/2010/main" val="1282335097"/>
      </p:ext>
    </p:extLst>
  </p:cSld>
  <p:clrMapOvr>
    <a:masterClrMapping/>
  </p:clrMapOvr>
  <p:transition>
    <p:zoom/>
    <p:sndAc>
      <p:end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54</a:t>
            </a:fld>
            <a:endParaRPr lang="en-US"/>
          </a:p>
        </p:txBody>
      </p:sp>
      <p:pic>
        <p:nvPicPr>
          <p:cNvPr id="3" name="Picture 2"/>
          <p:cNvPicPr>
            <a:picLocks noChangeAspect="1"/>
          </p:cNvPicPr>
          <p:nvPr/>
        </p:nvPicPr>
        <p:blipFill rotWithShape="1">
          <a:blip r:embed="rId2"/>
          <a:srcRect r="71429" b="23756"/>
          <a:stretch/>
        </p:blipFill>
        <p:spPr>
          <a:xfrm>
            <a:off x="4659085" y="1840191"/>
            <a:ext cx="4528389" cy="6797458"/>
          </a:xfrm>
          <a:prstGeom prst="rect">
            <a:avLst/>
          </a:prstGeom>
        </p:spPr>
      </p:pic>
      <p:pic>
        <p:nvPicPr>
          <p:cNvPr id="4" name="Picture 3"/>
          <p:cNvPicPr>
            <a:picLocks noChangeAspect="1"/>
          </p:cNvPicPr>
          <p:nvPr/>
        </p:nvPicPr>
        <p:blipFill rotWithShape="1">
          <a:blip r:embed="rId3"/>
          <a:srcRect r="71786" b="11693"/>
          <a:stretch/>
        </p:blipFill>
        <p:spPr>
          <a:xfrm>
            <a:off x="0" y="1836947"/>
            <a:ext cx="4471807" cy="7872923"/>
          </a:xfrm>
          <a:prstGeom prst="rect">
            <a:avLst/>
          </a:prstGeom>
        </p:spPr>
      </p:pic>
      <p:sp>
        <p:nvSpPr>
          <p:cNvPr id="6"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Using the Model</a:t>
            </a:r>
            <a:endParaRPr lang="en-US" i="1" dirty="0">
              <a:solidFill>
                <a:schemeClr val="tx2"/>
              </a:solidFill>
            </a:endParaRPr>
          </a:p>
        </p:txBody>
      </p:sp>
      <p:sp>
        <p:nvSpPr>
          <p:cNvPr id="7"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8" name="TextBox 7"/>
          <p:cNvSpPr txBox="1"/>
          <p:nvPr/>
        </p:nvSpPr>
        <p:spPr>
          <a:xfrm>
            <a:off x="511629" y="1197429"/>
            <a:ext cx="6792685" cy="338554"/>
          </a:xfrm>
          <a:prstGeom prst="rect">
            <a:avLst/>
          </a:prstGeom>
          <a:solidFill>
            <a:schemeClr val="bg1">
              <a:lumMod val="95000"/>
            </a:schemeClr>
          </a:solidFill>
        </p:spPr>
        <p:txBody>
          <a:bodyPr wrap="square" rtlCol="0">
            <a:spAutoFit/>
          </a:bodyPr>
          <a:lstStyle/>
          <a:p>
            <a:pPr marL="342900" indent="-342900" algn="l">
              <a:buFont typeface="Wingdings" panose="05000000000000000000" pitchFamily="2" charset="2"/>
              <a:buChar char="Ø"/>
            </a:pPr>
            <a:r>
              <a:rPr lang="en-US" dirty="0" smtClean="0">
                <a:solidFill>
                  <a:schemeClr val="tx2"/>
                </a:solidFill>
              </a:rPr>
              <a:t>First we compute the score</a:t>
            </a:r>
            <a:endParaRPr lang="en-US" dirty="0">
              <a:solidFill>
                <a:schemeClr val="tx2"/>
              </a:solidFill>
            </a:endParaRPr>
          </a:p>
        </p:txBody>
      </p:sp>
      <p:sp>
        <p:nvSpPr>
          <p:cNvPr id="9" name="Oval 8"/>
          <p:cNvSpPr/>
          <p:nvPr/>
        </p:nvSpPr>
        <p:spPr bwMode="auto">
          <a:xfrm>
            <a:off x="2710543" y="4648200"/>
            <a:ext cx="729343" cy="293914"/>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47781816"/>
      </p:ext>
    </p:extLst>
  </p:cSld>
  <p:clrMapOvr>
    <a:masterClrMapping/>
  </p:clrMapOvr>
  <p:transition>
    <p:zoom/>
    <p:sndAc>
      <p:end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55</a:t>
            </a:fld>
            <a:endParaRPr lang="en-US"/>
          </a:p>
        </p:txBody>
      </p:sp>
      <p:pic>
        <p:nvPicPr>
          <p:cNvPr id="4" name="Picture 3"/>
          <p:cNvPicPr>
            <a:picLocks noChangeAspect="1"/>
          </p:cNvPicPr>
          <p:nvPr/>
        </p:nvPicPr>
        <p:blipFill rotWithShape="1">
          <a:blip r:embed="rId2"/>
          <a:srcRect r="71786" b="11693"/>
          <a:stretch/>
        </p:blipFill>
        <p:spPr>
          <a:xfrm>
            <a:off x="245287" y="2062273"/>
            <a:ext cx="4299814" cy="7570118"/>
          </a:xfrm>
          <a:prstGeom prst="rect">
            <a:avLst/>
          </a:prstGeom>
        </p:spPr>
      </p:pic>
      <p:pic>
        <p:nvPicPr>
          <p:cNvPr id="5" name="Picture 4"/>
          <p:cNvPicPr>
            <a:picLocks noChangeAspect="1"/>
          </p:cNvPicPr>
          <p:nvPr/>
        </p:nvPicPr>
        <p:blipFill rotWithShape="1">
          <a:blip r:embed="rId3"/>
          <a:srcRect r="73690" b="11270"/>
          <a:stretch/>
        </p:blipFill>
        <p:spPr>
          <a:xfrm>
            <a:off x="4776977" y="2062274"/>
            <a:ext cx="4009644" cy="7606379"/>
          </a:xfrm>
          <a:prstGeom prst="rect">
            <a:avLst/>
          </a:prstGeom>
        </p:spPr>
      </p:pic>
      <p:sp>
        <p:nvSpPr>
          <p:cNvPr id="6" name="Oval 5"/>
          <p:cNvSpPr/>
          <p:nvPr/>
        </p:nvSpPr>
        <p:spPr bwMode="auto">
          <a:xfrm>
            <a:off x="3515476" y="4735286"/>
            <a:ext cx="729343" cy="293914"/>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Using the Model</a:t>
            </a:r>
            <a:endParaRPr lang="en-US" i="1" dirty="0">
              <a:solidFill>
                <a:schemeClr val="tx2"/>
              </a:solidFill>
            </a:endParaRPr>
          </a:p>
        </p:txBody>
      </p:sp>
      <p:sp>
        <p:nvSpPr>
          <p:cNvPr id="8"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9" name="TextBox 8"/>
          <p:cNvSpPr txBox="1"/>
          <p:nvPr/>
        </p:nvSpPr>
        <p:spPr>
          <a:xfrm>
            <a:off x="511629" y="1197429"/>
            <a:ext cx="6792685" cy="338554"/>
          </a:xfrm>
          <a:prstGeom prst="rect">
            <a:avLst/>
          </a:prstGeom>
          <a:solidFill>
            <a:schemeClr val="bg1">
              <a:lumMod val="95000"/>
            </a:schemeClr>
          </a:solidFill>
        </p:spPr>
        <p:txBody>
          <a:bodyPr wrap="square" rtlCol="0">
            <a:spAutoFit/>
          </a:bodyPr>
          <a:lstStyle/>
          <a:p>
            <a:pPr marL="342900" indent="-342900" algn="l">
              <a:buFont typeface="Wingdings" panose="05000000000000000000" pitchFamily="2" charset="2"/>
              <a:buChar char="Ø"/>
            </a:pPr>
            <a:r>
              <a:rPr lang="en-US" dirty="0" smtClean="0">
                <a:solidFill>
                  <a:schemeClr val="tx2"/>
                </a:solidFill>
              </a:rPr>
              <a:t>Using the score we compute the probability</a:t>
            </a:r>
            <a:endParaRPr lang="en-US" dirty="0">
              <a:solidFill>
                <a:schemeClr val="tx2"/>
              </a:solidFill>
            </a:endParaRPr>
          </a:p>
        </p:txBody>
      </p:sp>
    </p:spTree>
    <p:extLst>
      <p:ext uri="{BB962C8B-B14F-4D97-AF65-F5344CB8AC3E}">
        <p14:creationId xmlns:p14="http://schemas.microsoft.com/office/powerpoint/2010/main" val="1056407370"/>
      </p:ext>
    </p:extLst>
  </p:cSld>
  <p:clrMapOvr>
    <a:masterClrMapping/>
  </p:clrMapOvr>
  <p:transition>
    <p:zoom/>
    <p:sndAc>
      <p:end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56</a:t>
            </a:fld>
            <a:endParaRPr lang="en-US"/>
          </a:p>
        </p:txBody>
      </p:sp>
      <p:pic>
        <p:nvPicPr>
          <p:cNvPr id="3" name="Picture 2"/>
          <p:cNvPicPr>
            <a:picLocks noChangeAspect="1"/>
          </p:cNvPicPr>
          <p:nvPr/>
        </p:nvPicPr>
        <p:blipFill>
          <a:blip r:embed="rId2"/>
          <a:stretch>
            <a:fillRect/>
          </a:stretch>
        </p:blipFill>
        <p:spPr>
          <a:xfrm>
            <a:off x="500063" y="1872343"/>
            <a:ext cx="8104239" cy="6858000"/>
          </a:xfrm>
          <a:prstGeom prst="rect">
            <a:avLst/>
          </a:prstGeom>
        </p:spPr>
      </p:pic>
      <p:sp>
        <p:nvSpPr>
          <p:cNvPr id="4"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Using the Model</a:t>
            </a:r>
            <a:endParaRPr lang="en-US" i="1" dirty="0">
              <a:solidFill>
                <a:schemeClr val="tx2"/>
              </a:solidFill>
            </a:endParaRPr>
          </a:p>
        </p:txBody>
      </p:sp>
      <p:sp>
        <p:nvSpPr>
          <p:cNvPr id="5"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6" name="TextBox 5"/>
          <p:cNvSpPr txBox="1"/>
          <p:nvPr/>
        </p:nvSpPr>
        <p:spPr>
          <a:xfrm>
            <a:off x="511629" y="1197429"/>
            <a:ext cx="6792685" cy="338554"/>
          </a:xfrm>
          <a:prstGeom prst="rect">
            <a:avLst/>
          </a:prstGeom>
          <a:solidFill>
            <a:schemeClr val="bg1">
              <a:lumMod val="95000"/>
            </a:schemeClr>
          </a:solidFill>
        </p:spPr>
        <p:txBody>
          <a:bodyPr wrap="square" rtlCol="0">
            <a:spAutoFit/>
          </a:bodyPr>
          <a:lstStyle/>
          <a:p>
            <a:pPr marL="342900" indent="-342900" algn="l">
              <a:buFont typeface="Wingdings" panose="05000000000000000000" pitchFamily="2" charset="2"/>
              <a:buChar char="Ø"/>
            </a:pPr>
            <a:r>
              <a:rPr lang="en-US" dirty="0" smtClean="0">
                <a:solidFill>
                  <a:schemeClr val="tx2"/>
                </a:solidFill>
              </a:rPr>
              <a:t>How did we do?</a:t>
            </a:r>
            <a:endParaRPr lang="en-US" dirty="0">
              <a:solidFill>
                <a:schemeClr val="tx2"/>
              </a:solidFill>
            </a:endParaRPr>
          </a:p>
        </p:txBody>
      </p:sp>
      <p:sp>
        <p:nvSpPr>
          <p:cNvPr id="7" name="Rectangle 6"/>
          <p:cNvSpPr/>
          <p:nvPr/>
        </p:nvSpPr>
        <p:spPr bwMode="auto">
          <a:xfrm>
            <a:off x="6395357" y="3243943"/>
            <a:ext cx="1567543" cy="1643742"/>
          </a:xfrm>
          <a:prstGeom prst="rect">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 name="TextBox 7"/>
          <p:cNvSpPr txBox="1"/>
          <p:nvPr/>
        </p:nvSpPr>
        <p:spPr>
          <a:xfrm>
            <a:off x="3004457" y="5110880"/>
            <a:ext cx="5377544" cy="1569660"/>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Target top 6 households and expect to sell about 2 books (just summing probabilities)</a:t>
            </a:r>
          </a:p>
          <a:p>
            <a:pPr marL="285750" indent="-285750" algn="l">
              <a:buFont typeface="Wingdings" panose="05000000000000000000" pitchFamily="2" charset="2"/>
              <a:buChar char="Ø"/>
            </a:pPr>
            <a:r>
              <a:rPr lang="en-US" dirty="0" smtClean="0">
                <a:solidFill>
                  <a:schemeClr val="tx2"/>
                </a:solidFill>
              </a:rPr>
              <a:t>Actually sold 3 books </a:t>
            </a:r>
          </a:p>
          <a:p>
            <a:pPr marL="285750" indent="-285750" algn="l">
              <a:buFont typeface="Wingdings" panose="05000000000000000000" pitchFamily="2" charset="2"/>
              <a:buChar char="Ø"/>
            </a:pPr>
            <a:r>
              <a:rPr lang="en-US" dirty="0" smtClean="0">
                <a:solidFill>
                  <a:schemeClr val="tx2"/>
                </a:solidFill>
              </a:rPr>
              <a:t>Total # of expected sales would be sum of probabilities among targeted customers</a:t>
            </a:r>
            <a:endParaRPr lang="en-US" dirty="0">
              <a:solidFill>
                <a:schemeClr val="tx2"/>
              </a:solidFill>
            </a:endParaRPr>
          </a:p>
        </p:txBody>
      </p:sp>
    </p:spTree>
    <p:extLst>
      <p:ext uri="{BB962C8B-B14F-4D97-AF65-F5344CB8AC3E}">
        <p14:creationId xmlns:p14="http://schemas.microsoft.com/office/powerpoint/2010/main" val="1702169015"/>
      </p:ext>
    </p:extLst>
  </p:cSld>
  <p:clrMapOvr>
    <a:masterClrMapping/>
  </p:clrMapOvr>
  <p:transition>
    <p:zoom/>
    <p:sndAc>
      <p:end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57</a:t>
            </a:fld>
            <a:endParaRPr lang="en-US"/>
          </a:p>
        </p:txBody>
      </p:sp>
      <p:sp>
        <p:nvSpPr>
          <p:cNvPr id="3" name="Rectangle 36"/>
          <p:cNvSpPr>
            <a:spLocks noChangeArrowheads="1"/>
          </p:cNvSpPr>
          <p:nvPr/>
        </p:nvSpPr>
        <p:spPr bwMode="auto">
          <a:xfrm>
            <a:off x="500063" y="539692"/>
            <a:ext cx="6775450" cy="401637"/>
          </a:xfrm>
          <a:prstGeom prst="rect">
            <a:avLst/>
          </a:prstGeom>
          <a:solidFill>
            <a:schemeClr val="accent2"/>
          </a:solidFill>
          <a:ln w="9525" algn="ctr">
            <a:noFill/>
            <a:round/>
            <a:headEnd/>
            <a:tailEnd/>
          </a:ln>
        </p:spPr>
        <p:txBody>
          <a:bodyPr lIns="93296" tIns="46648" rIns="93296" bIns="46648"/>
          <a:lstStyle/>
          <a:p>
            <a:pPr defTabSz="933450"/>
            <a:r>
              <a:rPr lang="en-US" i="1" dirty="0" smtClean="0">
                <a:solidFill>
                  <a:schemeClr val="tx2"/>
                </a:solidFill>
              </a:rPr>
              <a:t>Model vs. Heuristic</a:t>
            </a:r>
            <a:endParaRPr lang="en-US" i="1" dirty="0">
              <a:solidFill>
                <a:schemeClr val="tx2"/>
              </a:solidFill>
            </a:endParaRPr>
          </a:p>
        </p:txBody>
      </p:sp>
      <p:sp>
        <p:nvSpPr>
          <p:cNvPr id="4" name="Rectangle 3"/>
          <p:cNvSpPr txBox="1">
            <a:spLocks noChangeArrowheads="1"/>
          </p:cNvSpPr>
          <p:nvPr/>
        </p:nvSpPr>
        <p:spPr bwMode="auto">
          <a:xfrm>
            <a:off x="122238" y="82406"/>
            <a:ext cx="8793162" cy="2923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813" rtl="0" eaLnBrk="0" fontAlgn="base" hangingPunct="0">
              <a:spcBef>
                <a:spcPct val="0"/>
              </a:spcBef>
              <a:spcAft>
                <a:spcPct val="0"/>
              </a:spcAft>
              <a:defRPr sz="1900" b="1">
                <a:solidFill>
                  <a:schemeClr val="tx2"/>
                </a:solidFill>
                <a:latin typeface="+mj-lt"/>
                <a:ea typeface="+mj-ea"/>
                <a:cs typeface="+mj-cs"/>
              </a:defRPr>
            </a:lvl1pPr>
            <a:lvl2pPr algn="l" defTabSz="912813" rtl="0" eaLnBrk="0" fontAlgn="base" hangingPunct="0">
              <a:spcBef>
                <a:spcPct val="0"/>
              </a:spcBef>
              <a:spcAft>
                <a:spcPct val="0"/>
              </a:spcAft>
              <a:defRPr sz="1900" b="1">
                <a:solidFill>
                  <a:schemeClr val="tx2"/>
                </a:solidFill>
                <a:latin typeface="Arial" charset="0"/>
              </a:defRPr>
            </a:lvl2pPr>
            <a:lvl3pPr algn="l" defTabSz="912813" rtl="0" eaLnBrk="0" fontAlgn="base" hangingPunct="0">
              <a:spcBef>
                <a:spcPct val="0"/>
              </a:spcBef>
              <a:spcAft>
                <a:spcPct val="0"/>
              </a:spcAft>
              <a:defRPr sz="1900" b="1">
                <a:solidFill>
                  <a:schemeClr val="tx2"/>
                </a:solidFill>
                <a:latin typeface="Arial" charset="0"/>
              </a:defRPr>
            </a:lvl3pPr>
            <a:lvl4pPr algn="l" defTabSz="912813" rtl="0" eaLnBrk="0" fontAlgn="base" hangingPunct="0">
              <a:spcBef>
                <a:spcPct val="0"/>
              </a:spcBef>
              <a:spcAft>
                <a:spcPct val="0"/>
              </a:spcAft>
              <a:defRPr sz="1900" b="1">
                <a:solidFill>
                  <a:schemeClr val="tx2"/>
                </a:solidFill>
                <a:latin typeface="Arial" charset="0"/>
              </a:defRPr>
            </a:lvl4pPr>
            <a:lvl5pPr algn="l" defTabSz="912813" rtl="0" eaLnBrk="0" fontAlgn="base" hangingPunct="0">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eaLnBrk="1" hangingPunct="1"/>
            <a:r>
              <a:rPr lang="en-US" kern="0" dirty="0" smtClean="0"/>
              <a:t>FROM SEGMENTATION TO TARGETING</a:t>
            </a:r>
          </a:p>
        </p:txBody>
      </p:sp>
      <p:sp>
        <p:nvSpPr>
          <p:cNvPr id="5" name="TextBox 4"/>
          <p:cNvSpPr txBox="1"/>
          <p:nvPr/>
        </p:nvSpPr>
        <p:spPr>
          <a:xfrm>
            <a:off x="991154" y="1313055"/>
            <a:ext cx="2286000" cy="338554"/>
          </a:xfrm>
          <a:prstGeom prst="rect">
            <a:avLst/>
          </a:prstGeom>
          <a:solidFill>
            <a:schemeClr val="bg1">
              <a:lumMod val="95000"/>
            </a:schemeClr>
          </a:solidFill>
        </p:spPr>
        <p:txBody>
          <a:bodyPr wrap="square" rtlCol="0">
            <a:spAutoFit/>
          </a:bodyPr>
          <a:lstStyle/>
          <a:p>
            <a:pPr marL="342900" indent="-342900" algn="l">
              <a:buFont typeface="Wingdings" panose="05000000000000000000" pitchFamily="2" charset="2"/>
              <a:buChar char="Ø"/>
            </a:pPr>
            <a:r>
              <a:rPr lang="en-US" dirty="0" smtClean="0">
                <a:solidFill>
                  <a:schemeClr val="tx2"/>
                </a:solidFill>
              </a:rPr>
              <a:t>RFM Approach</a:t>
            </a:r>
            <a:endParaRPr lang="en-US" dirty="0">
              <a:solidFill>
                <a:schemeClr val="tx2"/>
              </a:solidFill>
            </a:endParaRPr>
          </a:p>
        </p:txBody>
      </p:sp>
      <p:pic>
        <p:nvPicPr>
          <p:cNvPr id="6" name="Picture 5"/>
          <p:cNvPicPr>
            <a:picLocks noChangeAspect="1"/>
          </p:cNvPicPr>
          <p:nvPr/>
        </p:nvPicPr>
        <p:blipFill>
          <a:blip r:embed="rId2"/>
          <a:stretch>
            <a:fillRect/>
          </a:stretch>
        </p:blipFill>
        <p:spPr>
          <a:xfrm>
            <a:off x="500063" y="1557136"/>
            <a:ext cx="3268183" cy="5265572"/>
          </a:xfrm>
          <a:prstGeom prst="rect">
            <a:avLst/>
          </a:prstGeom>
        </p:spPr>
      </p:pic>
      <p:pic>
        <p:nvPicPr>
          <p:cNvPr id="7" name="Picture 6"/>
          <p:cNvPicPr>
            <a:picLocks noChangeAspect="1"/>
          </p:cNvPicPr>
          <p:nvPr/>
        </p:nvPicPr>
        <p:blipFill>
          <a:blip r:embed="rId3"/>
          <a:stretch>
            <a:fillRect/>
          </a:stretch>
        </p:blipFill>
        <p:spPr>
          <a:xfrm>
            <a:off x="4837615" y="1727966"/>
            <a:ext cx="3278208" cy="5094742"/>
          </a:xfrm>
          <a:prstGeom prst="rect">
            <a:avLst/>
          </a:prstGeom>
        </p:spPr>
      </p:pic>
      <p:sp>
        <p:nvSpPr>
          <p:cNvPr id="8" name="TextBox 7"/>
          <p:cNvSpPr txBox="1"/>
          <p:nvPr/>
        </p:nvSpPr>
        <p:spPr>
          <a:xfrm>
            <a:off x="5333719" y="1099507"/>
            <a:ext cx="2286000" cy="584775"/>
          </a:xfrm>
          <a:prstGeom prst="rect">
            <a:avLst/>
          </a:prstGeom>
          <a:solidFill>
            <a:schemeClr val="bg1">
              <a:lumMod val="95000"/>
            </a:schemeClr>
          </a:solidFill>
        </p:spPr>
        <p:txBody>
          <a:bodyPr wrap="square" rtlCol="0">
            <a:spAutoFit/>
          </a:bodyPr>
          <a:lstStyle/>
          <a:p>
            <a:pPr marL="342900" indent="-342900" algn="l">
              <a:buFont typeface="Wingdings" panose="05000000000000000000" pitchFamily="2" charset="2"/>
              <a:buChar char="Ø"/>
            </a:pPr>
            <a:r>
              <a:rPr lang="en-US" dirty="0" smtClean="0">
                <a:solidFill>
                  <a:schemeClr val="tx2"/>
                </a:solidFill>
              </a:rPr>
              <a:t>Propensity Score Approach</a:t>
            </a:r>
            <a:endParaRPr lang="en-US" dirty="0">
              <a:solidFill>
                <a:schemeClr val="tx2"/>
              </a:solidFill>
            </a:endParaRPr>
          </a:p>
        </p:txBody>
      </p:sp>
    </p:spTree>
    <p:extLst>
      <p:ext uri="{BB962C8B-B14F-4D97-AF65-F5344CB8AC3E}">
        <p14:creationId xmlns:p14="http://schemas.microsoft.com/office/powerpoint/2010/main" val="2123201437"/>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58</a:t>
            </a:fld>
            <a:endParaRPr lang="en-US"/>
          </a:p>
        </p:txBody>
      </p:sp>
      <p:sp>
        <p:nvSpPr>
          <p:cNvPr id="3" name="Rectangle 36"/>
          <p:cNvSpPr>
            <a:spLocks noChangeArrowheads="1"/>
          </p:cNvSpPr>
          <p:nvPr/>
        </p:nvSpPr>
        <p:spPr bwMode="auto">
          <a:xfrm>
            <a:off x="500062" y="433802"/>
            <a:ext cx="7556499"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4"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 BASED ON RFM ANALYSIS</a:t>
            </a:r>
          </a:p>
        </p:txBody>
      </p:sp>
      <p:sp>
        <p:nvSpPr>
          <p:cNvPr id="5"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Key Concepts from Today</a:t>
            </a:r>
          </a:p>
          <a:p>
            <a:pPr defTabSz="912813">
              <a:buSzPct val="120000"/>
            </a:pPr>
            <a:endParaRPr lang="en-US" sz="1700" i="1" dirty="0">
              <a:solidFill>
                <a:schemeClr val="tx2"/>
              </a:solidFill>
            </a:endParaRPr>
          </a:p>
        </p:txBody>
      </p:sp>
      <p:sp>
        <p:nvSpPr>
          <p:cNvPr id="7" name="Rectangle 4"/>
          <p:cNvSpPr>
            <a:spLocks noChangeArrowheads="1"/>
          </p:cNvSpPr>
          <p:nvPr/>
        </p:nvSpPr>
        <p:spPr bwMode="auto">
          <a:xfrm>
            <a:off x="574707" y="1445169"/>
            <a:ext cx="7556499" cy="2631490"/>
          </a:xfrm>
          <a:prstGeom prst="rect">
            <a:avLst/>
          </a:prstGeom>
          <a:solidFill>
            <a:schemeClr val="bg1">
              <a:lumMod val="95000"/>
            </a:schemeClr>
          </a:solidFill>
          <a:ln w="9525">
            <a:noFill/>
            <a:miter lim="800000"/>
            <a:headEnd/>
            <a:tailEnd/>
          </a:ln>
        </p:spPr>
        <p:txBody>
          <a:bodyPr wrap="square" lIns="0" tIns="0" rIns="0" bIns="0">
            <a:spAutoFit/>
          </a:bodyPr>
          <a:lstStyle/>
          <a:p>
            <a:pPr marL="285750" indent="-285750" algn="l">
              <a:spcBef>
                <a:spcPct val="50000"/>
              </a:spcBef>
              <a:buFont typeface="Wingdings" panose="05000000000000000000" pitchFamily="2" charset="2"/>
              <a:buChar char="Ø"/>
            </a:pPr>
            <a:r>
              <a:rPr lang="en-US" sz="1800" b="0" dirty="0" smtClean="0">
                <a:solidFill>
                  <a:schemeClr val="tx2"/>
                </a:solidFill>
              </a:rPr>
              <a:t>RFM uses rules of thumb derived from past purchase behavior to predict market response</a:t>
            </a:r>
          </a:p>
          <a:p>
            <a:pPr marL="285750" indent="-285750" algn="l">
              <a:spcBef>
                <a:spcPct val="50000"/>
              </a:spcBef>
              <a:buFont typeface="Wingdings" panose="05000000000000000000" pitchFamily="2" charset="2"/>
              <a:buChar char="Ø"/>
            </a:pPr>
            <a:r>
              <a:rPr lang="en-US" sz="1800" b="0" dirty="0" smtClean="0">
                <a:solidFill>
                  <a:schemeClr val="tx2"/>
                </a:solidFill>
              </a:rPr>
              <a:t>Does </a:t>
            </a:r>
            <a:r>
              <a:rPr lang="en-US" sz="1800" dirty="0" smtClean="0">
                <a:solidFill>
                  <a:schemeClr val="tx2"/>
                </a:solidFill>
              </a:rPr>
              <a:t>not require </a:t>
            </a:r>
            <a:r>
              <a:rPr lang="en-US" sz="1800" b="0" dirty="0" smtClean="0">
                <a:solidFill>
                  <a:schemeClr val="tx2"/>
                </a:solidFill>
              </a:rPr>
              <a:t>sophisticated software or analytics</a:t>
            </a:r>
          </a:p>
          <a:p>
            <a:pPr marL="285750" indent="-285750" algn="l">
              <a:spcBef>
                <a:spcPct val="50000"/>
              </a:spcBef>
              <a:buFont typeface="Wingdings" panose="05000000000000000000" pitchFamily="2" charset="2"/>
              <a:buChar char="Ø"/>
            </a:pPr>
            <a:r>
              <a:rPr lang="en-US" sz="1800" b="0" dirty="0" smtClean="0">
                <a:solidFill>
                  <a:schemeClr val="tx2"/>
                </a:solidFill>
              </a:rPr>
              <a:t>RFM is </a:t>
            </a:r>
            <a:r>
              <a:rPr lang="en-US" sz="1800" dirty="0" smtClean="0">
                <a:solidFill>
                  <a:schemeClr val="tx2"/>
                </a:solidFill>
              </a:rPr>
              <a:t>limited</a:t>
            </a:r>
            <a:r>
              <a:rPr lang="en-US" sz="1800" b="0" dirty="0" smtClean="0">
                <a:solidFill>
                  <a:schemeClr val="tx2"/>
                </a:solidFill>
              </a:rPr>
              <a:t> to R, F, M:</a:t>
            </a:r>
          </a:p>
          <a:p>
            <a:pPr marL="284163" indent="-119063" algn="l">
              <a:spcBef>
                <a:spcPct val="50000"/>
              </a:spcBef>
            </a:pPr>
            <a:r>
              <a:rPr lang="en-US" sz="1800" b="0" dirty="0" smtClean="0">
                <a:solidFill>
                  <a:schemeClr val="tx2"/>
                </a:solidFill>
              </a:rPr>
              <a:t>• There may be more predictive information</a:t>
            </a:r>
          </a:p>
          <a:p>
            <a:pPr marL="284163" indent="-119063" algn="l">
              <a:spcBef>
                <a:spcPct val="50000"/>
              </a:spcBef>
              <a:buFont typeface="Arial" pitchFamily="34" charset="0"/>
              <a:buChar char="•"/>
            </a:pPr>
            <a:r>
              <a:rPr lang="en-US" sz="1800" b="0" dirty="0" smtClean="0">
                <a:solidFill>
                  <a:schemeClr val="tx2"/>
                </a:solidFill>
              </a:rPr>
              <a:t> No clear way to incorporate other information</a:t>
            </a:r>
          </a:p>
          <a:p>
            <a:pPr marL="347663" indent="-182563" algn="l">
              <a:spcBef>
                <a:spcPct val="50000"/>
              </a:spcBef>
              <a:buFont typeface="Arial" pitchFamily="34" charset="0"/>
              <a:buChar char="•"/>
            </a:pPr>
            <a:r>
              <a:rPr lang="en-US" sz="1800" b="0" dirty="0" smtClean="0">
                <a:solidFill>
                  <a:schemeClr val="tx2"/>
                </a:solidFill>
              </a:rPr>
              <a:t>Propensity scoring models allow us to incorporate other information</a:t>
            </a:r>
          </a:p>
        </p:txBody>
      </p:sp>
    </p:spTree>
    <p:extLst>
      <p:ext uri="{BB962C8B-B14F-4D97-AF65-F5344CB8AC3E}">
        <p14:creationId xmlns:p14="http://schemas.microsoft.com/office/powerpoint/2010/main" val="1196722575"/>
      </p:ext>
    </p:extLst>
  </p:cSld>
  <p:clrMapOvr>
    <a:masterClrMapping/>
  </p:clrMapOvr>
  <p:transition>
    <p:zoom/>
    <p:sndAc>
      <p:end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a:t>
            </a:fld>
            <a:endParaRPr lang="en-US"/>
          </a:p>
        </p:txBody>
      </p:sp>
      <p:pic>
        <p:nvPicPr>
          <p:cNvPr id="6" name="Picture 5"/>
          <p:cNvPicPr>
            <a:picLocks noChangeAspect="1"/>
          </p:cNvPicPr>
          <p:nvPr/>
        </p:nvPicPr>
        <p:blipFill rotWithShape="1">
          <a:blip r:embed="rId2"/>
          <a:srcRect t="2382" b="53809"/>
          <a:stretch/>
        </p:blipFill>
        <p:spPr>
          <a:xfrm>
            <a:off x="0" y="913067"/>
            <a:ext cx="9144000" cy="2253343"/>
          </a:xfrm>
          <a:prstGeom prst="rect">
            <a:avLst/>
          </a:prstGeom>
        </p:spPr>
      </p:pic>
      <p:sp>
        <p:nvSpPr>
          <p:cNvPr id="7" name="Rectangle 2"/>
          <p:cNvSpPr>
            <a:spLocks noGrp="1" noChangeArrowheads="1"/>
          </p:cNvSpPr>
          <p:nvPr>
            <p:ph type="title"/>
          </p:nvPr>
        </p:nvSpPr>
        <p:spPr>
          <a:xfrm>
            <a:off x="153647" y="28121"/>
            <a:ext cx="8793162" cy="292388"/>
          </a:xfrm>
        </p:spPr>
        <p:txBody>
          <a:bodyPr/>
          <a:lstStyle/>
          <a:p>
            <a:r>
              <a:rPr lang="en-US" dirty="0" smtClean="0"/>
              <a:t>SEGMENTATION</a:t>
            </a:r>
            <a:endParaRPr lang="en-US" dirty="0"/>
          </a:p>
        </p:txBody>
      </p:sp>
      <p:sp>
        <p:nvSpPr>
          <p:cNvPr id="8" name="Rectangle 36"/>
          <p:cNvSpPr>
            <a:spLocks noChangeArrowheads="1"/>
          </p:cNvSpPr>
          <p:nvPr/>
        </p:nvSpPr>
        <p:spPr bwMode="auto">
          <a:xfrm>
            <a:off x="540305" y="417059"/>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Sales Data Come in All Shapes and Sizes!</a:t>
            </a:r>
            <a:endParaRPr lang="en-US" sz="1800" i="1" dirty="0">
              <a:solidFill>
                <a:schemeClr val="tx2"/>
              </a:solidFill>
            </a:endParaRPr>
          </a:p>
        </p:txBody>
      </p:sp>
      <p:pic>
        <p:nvPicPr>
          <p:cNvPr id="9" name="Picture 8"/>
          <p:cNvPicPr>
            <a:picLocks noChangeAspect="1"/>
          </p:cNvPicPr>
          <p:nvPr/>
        </p:nvPicPr>
        <p:blipFill rotWithShape="1">
          <a:blip r:embed="rId3"/>
          <a:srcRect t="2593" r="25476" b="40899"/>
          <a:stretch/>
        </p:blipFill>
        <p:spPr>
          <a:xfrm>
            <a:off x="1065552" y="2122260"/>
            <a:ext cx="6814457" cy="2906486"/>
          </a:xfrm>
          <a:prstGeom prst="rect">
            <a:avLst/>
          </a:prstGeom>
        </p:spPr>
      </p:pic>
      <p:sp>
        <p:nvSpPr>
          <p:cNvPr id="10" name="TextBox 9"/>
          <p:cNvSpPr txBox="1"/>
          <p:nvPr/>
        </p:nvSpPr>
        <p:spPr>
          <a:xfrm>
            <a:off x="586461" y="5236052"/>
            <a:ext cx="7927533" cy="120032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Imagine a median split on </a:t>
            </a:r>
            <a:r>
              <a:rPr lang="en-US" i="1" u="sng" dirty="0" smtClean="0">
                <a:solidFill>
                  <a:schemeClr val="tx2"/>
                </a:solidFill>
              </a:rPr>
              <a:t>last</a:t>
            </a:r>
            <a:r>
              <a:rPr lang="en-US" u="sng" dirty="0" smtClean="0">
                <a:solidFill>
                  <a:schemeClr val="tx2"/>
                </a:solidFill>
              </a:rPr>
              <a:t> </a:t>
            </a:r>
            <a:r>
              <a:rPr lang="en-US" dirty="0" smtClean="0">
                <a:solidFill>
                  <a:schemeClr val="tx2"/>
                </a:solidFill>
              </a:rPr>
              <a:t>(months since last purchase), </a:t>
            </a:r>
            <a:r>
              <a:rPr lang="en-US" i="1" u="sng" dirty="0" smtClean="0">
                <a:solidFill>
                  <a:schemeClr val="tx2"/>
                </a:solidFill>
              </a:rPr>
              <a:t>total</a:t>
            </a:r>
            <a:r>
              <a:rPr lang="en-US" dirty="0" smtClean="0">
                <a:solidFill>
                  <a:schemeClr val="tx2"/>
                </a:solidFill>
              </a:rPr>
              <a:t> (total $ spent) and </a:t>
            </a:r>
            <a:r>
              <a:rPr lang="en-US" i="1" dirty="0" err="1">
                <a:solidFill>
                  <a:schemeClr val="tx2"/>
                </a:solidFill>
              </a:rPr>
              <a:t>p</a:t>
            </a:r>
            <a:r>
              <a:rPr lang="en-US" i="1" dirty="0" err="1" smtClean="0">
                <a:solidFill>
                  <a:schemeClr val="tx2"/>
                </a:solidFill>
              </a:rPr>
              <a:t>urch</a:t>
            </a:r>
            <a:r>
              <a:rPr lang="en-US" dirty="0" smtClean="0">
                <a:solidFill>
                  <a:schemeClr val="tx2"/>
                </a:solidFill>
              </a:rPr>
              <a:t> (total # of purchases in last 12 months)</a:t>
            </a:r>
          </a:p>
          <a:p>
            <a:pPr marL="742950" lvl="1" indent="-285750" algn="l">
              <a:buFont typeface="Wingdings" panose="05000000000000000000" pitchFamily="2" charset="2"/>
              <a:buChar char="Ø"/>
            </a:pPr>
            <a:r>
              <a:rPr lang="en-US" dirty="0" smtClean="0">
                <a:solidFill>
                  <a:schemeClr val="tx2"/>
                </a:solidFill>
              </a:rPr>
              <a:t>Each customer scored as above (1) or below (2) median on </a:t>
            </a:r>
            <a:r>
              <a:rPr lang="en-US" i="1" u="sng" dirty="0" smtClean="0">
                <a:solidFill>
                  <a:schemeClr val="tx2"/>
                </a:solidFill>
              </a:rPr>
              <a:t>each </a:t>
            </a:r>
            <a:r>
              <a:rPr lang="en-US" dirty="0" smtClean="0">
                <a:solidFill>
                  <a:schemeClr val="tx2"/>
                </a:solidFill>
              </a:rPr>
              <a:t>of the three variables</a:t>
            </a:r>
            <a:endParaRPr lang="en-US" dirty="0">
              <a:solidFill>
                <a:schemeClr val="tx2"/>
              </a:solidFill>
            </a:endParaRPr>
          </a:p>
        </p:txBody>
      </p:sp>
      <p:sp>
        <p:nvSpPr>
          <p:cNvPr id="2" name="Oval 1"/>
          <p:cNvSpPr/>
          <p:nvPr/>
        </p:nvSpPr>
        <p:spPr bwMode="auto">
          <a:xfrm>
            <a:off x="3862873" y="1436914"/>
            <a:ext cx="438539" cy="13995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5890726" y="1440022"/>
            <a:ext cx="438539" cy="13995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Oval 11"/>
          <p:cNvSpPr/>
          <p:nvPr/>
        </p:nvSpPr>
        <p:spPr bwMode="auto">
          <a:xfrm>
            <a:off x="6562529" y="1440023"/>
            <a:ext cx="438539" cy="13995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 name="Oval 12"/>
          <p:cNvSpPr/>
          <p:nvPr/>
        </p:nvSpPr>
        <p:spPr bwMode="auto">
          <a:xfrm>
            <a:off x="1421366" y="3884645"/>
            <a:ext cx="438539" cy="13995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4" name="Oval 13"/>
          <p:cNvSpPr/>
          <p:nvPr/>
        </p:nvSpPr>
        <p:spPr bwMode="auto">
          <a:xfrm>
            <a:off x="1405814" y="3738466"/>
            <a:ext cx="438539" cy="13995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1433805" y="3355915"/>
            <a:ext cx="438539" cy="139959"/>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978222482"/>
      </p:ext>
    </p:extLst>
  </p:cSld>
  <p:clrMapOvr>
    <a:masterClrMapping/>
  </p:clrMapOvr>
  <p:transition>
    <p:zoom/>
    <p:sndAc>
      <p:end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6</a:t>
            </a:fld>
            <a:endParaRPr lang="en-US"/>
          </a:p>
        </p:txBody>
      </p:sp>
      <p:sp>
        <p:nvSpPr>
          <p:cNvPr id="6" name="Rectangle 2"/>
          <p:cNvSpPr>
            <a:spLocks noGrp="1" noChangeArrowheads="1"/>
          </p:cNvSpPr>
          <p:nvPr>
            <p:ph type="title"/>
          </p:nvPr>
        </p:nvSpPr>
        <p:spPr>
          <a:xfrm>
            <a:off x="122238" y="19377"/>
            <a:ext cx="8793162" cy="292388"/>
          </a:xfrm>
        </p:spPr>
        <p:txBody>
          <a:bodyPr/>
          <a:lstStyle/>
          <a:p>
            <a:r>
              <a:rPr lang="en-US" dirty="0" smtClean="0"/>
              <a:t>SEGMENTATION</a:t>
            </a:r>
            <a:endParaRPr lang="en-US" dirty="0"/>
          </a:p>
        </p:txBody>
      </p:sp>
      <p:sp>
        <p:nvSpPr>
          <p:cNvPr id="7" name="Rectangle 36"/>
          <p:cNvSpPr>
            <a:spLocks noChangeArrowheads="1"/>
          </p:cNvSpPr>
          <p:nvPr/>
        </p:nvSpPr>
        <p:spPr bwMode="auto">
          <a:xfrm>
            <a:off x="508896" y="408315"/>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Sales Data Come in All Shapes and Sizes!</a:t>
            </a:r>
            <a:endParaRPr lang="en-US" sz="1800" i="1" dirty="0">
              <a:solidFill>
                <a:schemeClr val="tx2"/>
              </a:solidFill>
            </a:endParaRPr>
          </a:p>
        </p:txBody>
      </p:sp>
      <p:pic>
        <p:nvPicPr>
          <p:cNvPr id="8" name="Picture 7"/>
          <p:cNvPicPr>
            <a:picLocks noChangeAspect="1"/>
          </p:cNvPicPr>
          <p:nvPr/>
        </p:nvPicPr>
        <p:blipFill>
          <a:blip r:embed="rId2"/>
          <a:stretch>
            <a:fillRect/>
          </a:stretch>
        </p:blipFill>
        <p:spPr>
          <a:xfrm>
            <a:off x="2011595" y="2460438"/>
            <a:ext cx="5773951" cy="788640"/>
          </a:xfrm>
          <a:prstGeom prst="rect">
            <a:avLst/>
          </a:prstGeom>
        </p:spPr>
      </p:pic>
      <p:pic>
        <p:nvPicPr>
          <p:cNvPr id="9" name="Picture 8"/>
          <p:cNvPicPr>
            <a:picLocks noChangeAspect="1"/>
          </p:cNvPicPr>
          <p:nvPr/>
        </p:nvPicPr>
        <p:blipFill>
          <a:blip r:embed="rId3"/>
          <a:stretch>
            <a:fillRect/>
          </a:stretch>
        </p:blipFill>
        <p:spPr>
          <a:xfrm>
            <a:off x="2011595" y="4419929"/>
            <a:ext cx="5773951" cy="2315040"/>
          </a:xfrm>
          <a:prstGeom prst="rect">
            <a:avLst/>
          </a:prstGeom>
        </p:spPr>
      </p:pic>
      <p:sp>
        <p:nvSpPr>
          <p:cNvPr id="10" name="Down Arrow 9"/>
          <p:cNvSpPr/>
          <p:nvPr/>
        </p:nvSpPr>
        <p:spPr bwMode="auto">
          <a:xfrm>
            <a:off x="5310398" y="3453503"/>
            <a:ext cx="892628" cy="762000"/>
          </a:xfrm>
          <a:prstGeom prst="down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508896" y="983097"/>
            <a:ext cx="7927533" cy="120032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Imagine a median split on </a:t>
            </a:r>
            <a:r>
              <a:rPr lang="en-US" i="1" u="sng" dirty="0" smtClean="0">
                <a:solidFill>
                  <a:schemeClr val="tx2"/>
                </a:solidFill>
              </a:rPr>
              <a:t>last</a:t>
            </a:r>
            <a:r>
              <a:rPr lang="en-US" u="sng" dirty="0" smtClean="0">
                <a:solidFill>
                  <a:schemeClr val="tx2"/>
                </a:solidFill>
              </a:rPr>
              <a:t> </a:t>
            </a:r>
            <a:r>
              <a:rPr lang="en-US" dirty="0" smtClean="0">
                <a:solidFill>
                  <a:schemeClr val="tx2"/>
                </a:solidFill>
              </a:rPr>
              <a:t>(months since last purchase), </a:t>
            </a:r>
            <a:r>
              <a:rPr lang="en-US" i="1" u="sng" dirty="0" smtClean="0">
                <a:solidFill>
                  <a:schemeClr val="tx2"/>
                </a:solidFill>
              </a:rPr>
              <a:t>total</a:t>
            </a:r>
            <a:r>
              <a:rPr lang="en-US" dirty="0" smtClean="0">
                <a:solidFill>
                  <a:schemeClr val="tx2"/>
                </a:solidFill>
              </a:rPr>
              <a:t> (total $ spent) and </a:t>
            </a:r>
            <a:r>
              <a:rPr lang="en-US" i="1" dirty="0" err="1">
                <a:solidFill>
                  <a:schemeClr val="tx2"/>
                </a:solidFill>
              </a:rPr>
              <a:t>p</a:t>
            </a:r>
            <a:r>
              <a:rPr lang="en-US" i="1" dirty="0" err="1" smtClean="0">
                <a:solidFill>
                  <a:schemeClr val="tx2"/>
                </a:solidFill>
              </a:rPr>
              <a:t>urch</a:t>
            </a:r>
            <a:r>
              <a:rPr lang="en-US" dirty="0" smtClean="0">
                <a:solidFill>
                  <a:schemeClr val="tx2"/>
                </a:solidFill>
              </a:rPr>
              <a:t> (total # of purchases in last 12 months)</a:t>
            </a:r>
          </a:p>
          <a:p>
            <a:pPr marL="742950" lvl="1" indent="-285750" algn="l">
              <a:buFont typeface="Wingdings" panose="05000000000000000000" pitchFamily="2" charset="2"/>
              <a:buChar char="Ø"/>
            </a:pPr>
            <a:r>
              <a:rPr lang="en-US" dirty="0" smtClean="0">
                <a:solidFill>
                  <a:schemeClr val="tx2"/>
                </a:solidFill>
              </a:rPr>
              <a:t>Each customer scored as above (1) or below (2) median on </a:t>
            </a:r>
            <a:r>
              <a:rPr lang="en-US" i="1" u="sng" dirty="0" smtClean="0">
                <a:solidFill>
                  <a:schemeClr val="tx2"/>
                </a:solidFill>
              </a:rPr>
              <a:t>each </a:t>
            </a:r>
            <a:r>
              <a:rPr lang="en-US" dirty="0" smtClean="0">
                <a:solidFill>
                  <a:schemeClr val="tx2"/>
                </a:solidFill>
              </a:rPr>
              <a:t>of the three variables</a:t>
            </a:r>
            <a:endParaRPr lang="en-US" dirty="0">
              <a:solidFill>
                <a:schemeClr val="tx2"/>
              </a:solidFill>
            </a:endParaRPr>
          </a:p>
        </p:txBody>
      </p:sp>
      <p:sp>
        <p:nvSpPr>
          <p:cNvPr id="12" name="Oval 11"/>
          <p:cNvSpPr/>
          <p:nvPr/>
        </p:nvSpPr>
        <p:spPr bwMode="auto">
          <a:xfrm>
            <a:off x="901251" y="3354277"/>
            <a:ext cx="1918149" cy="678280"/>
          </a:xfrm>
          <a:prstGeom prst="ellipse">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4" name="Oval 13"/>
          <p:cNvSpPr/>
          <p:nvPr/>
        </p:nvSpPr>
        <p:spPr bwMode="auto">
          <a:xfrm>
            <a:off x="508896" y="3401302"/>
            <a:ext cx="3746949" cy="824941"/>
          </a:xfrm>
          <a:prstGeom prst="ellipse">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2"/>
                </a:solidFill>
                <a:effectLst/>
                <a:latin typeface="Arial" charset="0"/>
              </a:rPr>
              <a:t>Each customer falls into 1 of 8 possible segments </a:t>
            </a:r>
          </a:p>
        </p:txBody>
      </p:sp>
    </p:spTree>
    <p:extLst>
      <p:ext uri="{BB962C8B-B14F-4D97-AF65-F5344CB8AC3E}">
        <p14:creationId xmlns:p14="http://schemas.microsoft.com/office/powerpoint/2010/main" val="1599273495"/>
      </p:ext>
    </p:extLst>
  </p:cSld>
  <p:clrMapOvr>
    <a:masterClrMapping/>
  </p:clrMapOvr>
  <p:transition>
    <p:zoom/>
    <p:sndAc>
      <p:end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7</a:t>
            </a:fld>
            <a:endParaRPr lang="en-US"/>
          </a:p>
        </p:txBody>
      </p:sp>
      <p:pic>
        <p:nvPicPr>
          <p:cNvPr id="5" name="Picture 4"/>
          <p:cNvPicPr>
            <a:picLocks noChangeAspect="1"/>
          </p:cNvPicPr>
          <p:nvPr/>
        </p:nvPicPr>
        <p:blipFill>
          <a:blip r:embed="rId2"/>
          <a:stretch>
            <a:fillRect/>
          </a:stretch>
        </p:blipFill>
        <p:spPr>
          <a:xfrm>
            <a:off x="802848" y="2037148"/>
            <a:ext cx="6839911" cy="1564560"/>
          </a:xfrm>
          <a:prstGeom prst="rect">
            <a:avLst/>
          </a:prstGeom>
        </p:spPr>
      </p:pic>
      <p:sp>
        <p:nvSpPr>
          <p:cNvPr id="6" name="Rectangle 2"/>
          <p:cNvSpPr>
            <a:spLocks noGrp="1" noChangeArrowheads="1"/>
          </p:cNvSpPr>
          <p:nvPr>
            <p:ph type="title"/>
          </p:nvPr>
        </p:nvSpPr>
        <p:spPr>
          <a:xfrm>
            <a:off x="416190" y="302405"/>
            <a:ext cx="8793162" cy="292388"/>
          </a:xfrm>
        </p:spPr>
        <p:txBody>
          <a:bodyPr/>
          <a:lstStyle/>
          <a:p>
            <a:r>
              <a:rPr lang="en-US" dirty="0" smtClean="0"/>
              <a:t>SEGMENTATION</a:t>
            </a:r>
            <a:endParaRPr lang="en-US" dirty="0"/>
          </a:p>
        </p:txBody>
      </p:sp>
      <p:sp>
        <p:nvSpPr>
          <p:cNvPr id="7" name="Rectangle 36"/>
          <p:cNvSpPr>
            <a:spLocks noChangeArrowheads="1"/>
          </p:cNvSpPr>
          <p:nvPr/>
        </p:nvSpPr>
        <p:spPr bwMode="auto">
          <a:xfrm>
            <a:off x="802848" y="691343"/>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Sales Data Come in All Shapes and Sizes!</a:t>
            </a:r>
            <a:endParaRPr lang="en-US" sz="1800" i="1" dirty="0">
              <a:solidFill>
                <a:schemeClr val="tx2"/>
              </a:solidFill>
            </a:endParaRPr>
          </a:p>
        </p:txBody>
      </p:sp>
      <p:sp>
        <p:nvSpPr>
          <p:cNvPr id="8" name="TextBox 7"/>
          <p:cNvSpPr txBox="1"/>
          <p:nvPr/>
        </p:nvSpPr>
        <p:spPr>
          <a:xfrm>
            <a:off x="849005" y="4376081"/>
            <a:ext cx="6892580" cy="132343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We can refine the segmentation by creating smaller bins than simply a median split</a:t>
            </a:r>
          </a:p>
          <a:p>
            <a:pPr marL="285750" indent="-285750" algn="l">
              <a:buFont typeface="Wingdings" panose="05000000000000000000" pitchFamily="2" charset="2"/>
              <a:buChar char="Ø"/>
            </a:pPr>
            <a:r>
              <a:rPr lang="en-US" dirty="0" smtClean="0">
                <a:solidFill>
                  <a:schemeClr val="tx2"/>
                </a:solidFill>
              </a:rPr>
              <a:t>How many bins you choose is a function of your total sample size</a:t>
            </a:r>
          </a:p>
          <a:p>
            <a:pPr marL="285750" indent="-285750" algn="l">
              <a:buFont typeface="Wingdings" panose="05000000000000000000" pitchFamily="2" charset="2"/>
              <a:buChar char="Ø"/>
            </a:pPr>
            <a:r>
              <a:rPr lang="en-US" dirty="0" smtClean="0">
                <a:solidFill>
                  <a:schemeClr val="tx2"/>
                </a:solidFill>
              </a:rPr>
              <a:t>You want to have sufficient sample size in each segment</a:t>
            </a:r>
            <a:endParaRPr lang="en-US" dirty="0">
              <a:solidFill>
                <a:schemeClr val="tx2"/>
              </a:solidFill>
            </a:endParaRPr>
          </a:p>
        </p:txBody>
      </p:sp>
    </p:spTree>
    <p:extLst>
      <p:ext uri="{BB962C8B-B14F-4D97-AF65-F5344CB8AC3E}">
        <p14:creationId xmlns:p14="http://schemas.microsoft.com/office/powerpoint/2010/main" val="1948465791"/>
      </p:ext>
    </p:extLst>
  </p:cSld>
  <p:clrMapOvr>
    <a:masterClrMapping/>
  </p:clrMapOvr>
  <p:transition>
    <p:zoom/>
    <p:sndAc>
      <p:end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Slide Number Placeholder 3"/>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FA7B349E-E389-4039-A943-740EA9CEF434}" type="slidenum">
              <a:rPr lang="en-US" sz="1200" b="0">
                <a:solidFill>
                  <a:srgbClr val="000000"/>
                </a:solidFill>
              </a:rPr>
              <a:pPr algn="r" defTabSz="912813"/>
              <a:t>8</a:t>
            </a:fld>
            <a:endParaRPr lang="en-US" sz="1200" b="0">
              <a:solidFill>
                <a:srgbClr val="000000"/>
              </a:solidFill>
            </a:endParaRPr>
          </a:p>
        </p:txBody>
      </p:sp>
      <p:sp>
        <p:nvSpPr>
          <p:cNvPr id="101381" name="Rectangle 4"/>
          <p:cNvSpPr>
            <a:spLocks noChangeArrowheads="1"/>
          </p:cNvSpPr>
          <p:nvPr/>
        </p:nvSpPr>
        <p:spPr bwMode="auto">
          <a:xfrm>
            <a:off x="1176235" y="1726674"/>
            <a:ext cx="6619875" cy="2877711"/>
          </a:xfrm>
          <a:prstGeom prst="rect">
            <a:avLst/>
          </a:prstGeom>
          <a:noFill/>
          <a:ln w="9525">
            <a:noFill/>
            <a:miter lim="800000"/>
            <a:headEnd/>
            <a:tailEnd/>
          </a:ln>
        </p:spPr>
        <p:txBody>
          <a:bodyPr lIns="0" tIns="0" rIns="0" bIns="0">
            <a:spAutoFit/>
          </a:bodyPr>
          <a:lstStyle/>
          <a:p>
            <a:pPr marL="119063" indent="-119063" algn="l">
              <a:spcBef>
                <a:spcPct val="50000"/>
              </a:spcBef>
              <a:buFont typeface="Arial" pitchFamily="34" charset="0"/>
              <a:buChar char="•"/>
            </a:pPr>
            <a:r>
              <a:rPr lang="en-US" sz="1700" b="0" dirty="0" smtClean="0">
                <a:solidFill>
                  <a:schemeClr val="tx2"/>
                </a:solidFill>
              </a:rPr>
              <a:t>Start with </a:t>
            </a:r>
            <a:r>
              <a:rPr lang="en-US" sz="1700" b="0" i="1" u="sng" dirty="0" err="1">
                <a:solidFill>
                  <a:schemeClr val="tx2"/>
                </a:solidFill>
              </a:rPr>
              <a:t>R</a:t>
            </a:r>
            <a:r>
              <a:rPr lang="en-US" sz="1700" b="0" i="1" u="sng" dirty="0" err="1" smtClean="0">
                <a:solidFill>
                  <a:schemeClr val="tx2"/>
                </a:solidFill>
              </a:rPr>
              <a:t>ecency</a:t>
            </a:r>
            <a:endParaRPr lang="en-US" sz="1700" b="0" i="1" u="sng" dirty="0" smtClean="0">
              <a:solidFill>
                <a:schemeClr val="tx2"/>
              </a:solidFill>
            </a:endParaRPr>
          </a:p>
          <a:p>
            <a:pPr marL="119063" indent="-119063" algn="l">
              <a:spcBef>
                <a:spcPct val="50000"/>
              </a:spcBef>
              <a:buFont typeface="Arial" pitchFamily="34" charset="0"/>
              <a:buChar char="•"/>
            </a:pPr>
            <a:r>
              <a:rPr lang="en-US" sz="1700" dirty="0" smtClean="0">
                <a:solidFill>
                  <a:schemeClr val="tx2"/>
                </a:solidFill>
              </a:rPr>
              <a:t>Sort</a:t>
            </a:r>
            <a:r>
              <a:rPr lang="en-US" sz="1700" b="0" dirty="0" smtClean="0">
                <a:solidFill>
                  <a:schemeClr val="tx2"/>
                </a:solidFill>
              </a:rPr>
              <a:t> database from best to worst on variable</a:t>
            </a:r>
          </a:p>
          <a:p>
            <a:pPr marL="119063" indent="-119063" algn="l">
              <a:spcBef>
                <a:spcPct val="50000"/>
              </a:spcBef>
              <a:buFont typeface="Arial" pitchFamily="34" charset="0"/>
              <a:buChar char="•"/>
            </a:pPr>
            <a:r>
              <a:rPr lang="en-US" sz="1700" b="0" dirty="0" smtClean="0">
                <a:solidFill>
                  <a:schemeClr val="tx2"/>
                </a:solidFill>
              </a:rPr>
              <a:t>Divide into N groups (N=5, quintiles)</a:t>
            </a:r>
            <a:endParaRPr lang="en-US" sz="1700" b="0" i="1" dirty="0" smtClean="0">
              <a:solidFill>
                <a:schemeClr val="tx2"/>
              </a:solidFill>
            </a:endParaRPr>
          </a:p>
          <a:p>
            <a:pPr marL="457200" indent="-173038" algn="l">
              <a:spcBef>
                <a:spcPct val="50000"/>
              </a:spcBef>
            </a:pPr>
            <a:r>
              <a:rPr lang="en-US" sz="1700" b="0" dirty="0" smtClean="0">
                <a:solidFill>
                  <a:schemeClr val="tx2"/>
                </a:solidFill>
              </a:rPr>
              <a:t>– </a:t>
            </a:r>
            <a:r>
              <a:rPr lang="en-US" sz="1700" dirty="0" smtClean="0">
                <a:solidFill>
                  <a:schemeClr val="tx2"/>
                </a:solidFill>
              </a:rPr>
              <a:t>Top group </a:t>
            </a:r>
            <a:r>
              <a:rPr lang="en-US" sz="1700" b="0" dirty="0" smtClean="0">
                <a:solidFill>
                  <a:schemeClr val="tx2"/>
                </a:solidFill>
              </a:rPr>
              <a:t>is quintile </a:t>
            </a:r>
            <a:r>
              <a:rPr lang="en-US" sz="1700" b="0" i="1" dirty="0" smtClean="0">
                <a:solidFill>
                  <a:schemeClr val="tx2"/>
                </a:solidFill>
              </a:rPr>
              <a:t>1</a:t>
            </a:r>
            <a:r>
              <a:rPr lang="en-US" sz="1700" b="0" dirty="0" smtClean="0">
                <a:solidFill>
                  <a:schemeClr val="tx2"/>
                </a:solidFill>
              </a:rPr>
              <a:t>, second is quintile </a:t>
            </a:r>
            <a:r>
              <a:rPr lang="en-US" sz="1700" b="0" i="1" dirty="0" smtClean="0">
                <a:solidFill>
                  <a:schemeClr val="tx2"/>
                </a:solidFill>
              </a:rPr>
              <a:t>2</a:t>
            </a:r>
            <a:r>
              <a:rPr lang="en-US" sz="1700" b="0" dirty="0" smtClean="0">
                <a:solidFill>
                  <a:schemeClr val="tx2"/>
                </a:solidFill>
              </a:rPr>
              <a:t>, etc.</a:t>
            </a:r>
          </a:p>
          <a:p>
            <a:pPr marL="457200" indent="-173038" algn="l">
              <a:spcBef>
                <a:spcPct val="50000"/>
              </a:spcBef>
            </a:pPr>
            <a:r>
              <a:rPr lang="en-US" sz="1700" b="0" dirty="0" smtClean="0">
                <a:solidFill>
                  <a:schemeClr val="tx2"/>
                </a:solidFill>
              </a:rPr>
              <a:t>– Doesn't matter whether top is </a:t>
            </a:r>
            <a:r>
              <a:rPr lang="en-US" sz="1700" b="0" i="1" dirty="0" smtClean="0">
                <a:solidFill>
                  <a:schemeClr val="tx2"/>
                </a:solidFill>
              </a:rPr>
              <a:t>1</a:t>
            </a:r>
            <a:r>
              <a:rPr lang="en-US" sz="1700" b="0" dirty="0" smtClean="0">
                <a:solidFill>
                  <a:schemeClr val="tx2"/>
                </a:solidFill>
              </a:rPr>
              <a:t> or </a:t>
            </a:r>
            <a:r>
              <a:rPr lang="en-US" sz="1700" b="0" i="1" dirty="0">
                <a:solidFill>
                  <a:schemeClr val="tx2"/>
                </a:solidFill>
              </a:rPr>
              <a:t>5</a:t>
            </a:r>
            <a:r>
              <a:rPr lang="en-US" sz="1700" b="0" dirty="0" smtClean="0">
                <a:solidFill>
                  <a:schemeClr val="tx2"/>
                </a:solidFill>
              </a:rPr>
              <a:t>, as long as </a:t>
            </a:r>
            <a:r>
              <a:rPr lang="en-US" sz="1700" dirty="0" smtClean="0">
                <a:solidFill>
                  <a:schemeClr val="tx2"/>
                </a:solidFill>
              </a:rPr>
              <a:t>consistent</a:t>
            </a:r>
            <a:r>
              <a:rPr lang="en-US" sz="1700" b="0" dirty="0" smtClean="0">
                <a:solidFill>
                  <a:schemeClr val="tx2"/>
                </a:solidFill>
              </a:rPr>
              <a:t> across variables.</a:t>
            </a:r>
          </a:p>
          <a:p>
            <a:pPr marL="119063" indent="-119063" algn="l">
              <a:spcBef>
                <a:spcPct val="50000"/>
              </a:spcBef>
              <a:buFont typeface="Arial" pitchFamily="34" charset="0"/>
              <a:buChar char="•"/>
            </a:pPr>
            <a:r>
              <a:rPr lang="en-US" sz="1700" b="0" dirty="0" smtClean="0">
                <a:solidFill>
                  <a:schemeClr val="tx2"/>
                </a:solidFill>
              </a:rPr>
              <a:t>Repeat Process with </a:t>
            </a:r>
            <a:r>
              <a:rPr lang="en-US" sz="1700" b="0" i="1" u="sng" dirty="0" smtClean="0">
                <a:solidFill>
                  <a:schemeClr val="tx2"/>
                </a:solidFill>
              </a:rPr>
              <a:t>Frequency</a:t>
            </a:r>
          </a:p>
          <a:p>
            <a:pPr marL="119063" indent="-119063" algn="l">
              <a:spcBef>
                <a:spcPct val="50000"/>
              </a:spcBef>
              <a:buFont typeface="Arial" pitchFamily="34" charset="0"/>
              <a:buChar char="•"/>
            </a:pPr>
            <a:r>
              <a:rPr lang="en-US" sz="1700" b="0" dirty="0" smtClean="0">
                <a:solidFill>
                  <a:schemeClr val="tx2"/>
                </a:solidFill>
              </a:rPr>
              <a:t>Repeat Process with </a:t>
            </a:r>
            <a:r>
              <a:rPr lang="en-US" sz="1700" b="0" i="1" u="sng" dirty="0" smtClean="0">
                <a:solidFill>
                  <a:schemeClr val="tx2"/>
                </a:solidFill>
              </a:rPr>
              <a:t>Monetary Value</a:t>
            </a:r>
          </a:p>
        </p:txBody>
      </p:sp>
      <p:grpSp>
        <p:nvGrpSpPr>
          <p:cNvPr id="2" name="Group 5"/>
          <p:cNvGrpSpPr>
            <a:grpSpLocks/>
          </p:cNvGrpSpPr>
          <p:nvPr/>
        </p:nvGrpSpPr>
        <p:grpSpPr bwMode="auto">
          <a:xfrm>
            <a:off x="1027113" y="1578429"/>
            <a:ext cx="6902450" cy="3156857"/>
            <a:chOff x="1442" y="787"/>
            <a:chExt cx="2835" cy="2424"/>
          </a:xfrm>
        </p:grpSpPr>
        <p:sp>
          <p:nvSpPr>
            <p:cNvPr id="101383" name="Line 6"/>
            <p:cNvSpPr>
              <a:spLocks noChangeShapeType="1"/>
            </p:cNvSpPr>
            <p:nvPr/>
          </p:nvSpPr>
          <p:spPr bwMode="auto">
            <a:xfrm>
              <a:off x="1442" y="787"/>
              <a:ext cx="2835" cy="0"/>
            </a:xfrm>
            <a:prstGeom prst="line">
              <a:avLst/>
            </a:prstGeom>
            <a:noFill/>
            <a:ln w="9525">
              <a:solidFill>
                <a:schemeClr val="folHlink"/>
              </a:solidFill>
              <a:round/>
              <a:headEnd/>
              <a:tailEnd/>
            </a:ln>
          </p:spPr>
          <p:txBody>
            <a:bodyPr/>
            <a:lstStyle/>
            <a:p>
              <a:endParaRPr lang="en-US"/>
            </a:p>
          </p:txBody>
        </p:sp>
        <p:sp>
          <p:nvSpPr>
            <p:cNvPr id="101384" name="Line 7"/>
            <p:cNvSpPr>
              <a:spLocks noChangeShapeType="1"/>
            </p:cNvSpPr>
            <p:nvPr/>
          </p:nvSpPr>
          <p:spPr bwMode="auto">
            <a:xfrm>
              <a:off x="1442" y="3211"/>
              <a:ext cx="2835" cy="0"/>
            </a:xfrm>
            <a:prstGeom prst="line">
              <a:avLst/>
            </a:prstGeom>
            <a:noFill/>
            <a:ln w="9525">
              <a:solidFill>
                <a:schemeClr val="folHlink"/>
              </a:solidFill>
              <a:round/>
              <a:headEnd/>
              <a:tailEnd/>
            </a:ln>
          </p:spPr>
          <p:txBody>
            <a:bodyPr/>
            <a:lstStyle/>
            <a:p>
              <a:endParaRPr lang="en-US"/>
            </a:p>
          </p:txBody>
        </p:sp>
      </p:grpSp>
      <p:sp>
        <p:nvSpPr>
          <p:cNvPr id="9" name="Rectangle 2"/>
          <p:cNvSpPr txBox="1">
            <a:spLocks noChangeArrowheads="1"/>
          </p:cNvSpPr>
          <p:nvPr/>
        </p:nvSpPr>
        <p:spPr>
          <a:xfrm>
            <a:off x="89592" y="115207"/>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SEGMENTATION</a:t>
            </a:r>
            <a:endParaRPr lang="en-US" kern="0" dirty="0"/>
          </a:p>
        </p:txBody>
      </p:sp>
      <p:sp>
        <p:nvSpPr>
          <p:cNvPr id="10"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What have the customers done?</a:t>
            </a:r>
            <a:endParaRPr lang="en-US" sz="1800" i="1" dirty="0">
              <a:solidFill>
                <a:schemeClr val="tx2"/>
              </a:solidFill>
            </a:endParaRPr>
          </a:p>
        </p:txBody>
      </p:sp>
      <p:sp>
        <p:nvSpPr>
          <p:cNvPr id="3" name="TextBox 2"/>
          <p:cNvSpPr txBox="1"/>
          <p:nvPr/>
        </p:nvSpPr>
        <p:spPr>
          <a:xfrm>
            <a:off x="1561255" y="1239875"/>
            <a:ext cx="5834165" cy="338554"/>
          </a:xfrm>
          <a:prstGeom prst="rect">
            <a:avLst/>
          </a:prstGeom>
          <a:noFill/>
        </p:spPr>
        <p:txBody>
          <a:bodyPr wrap="square" rtlCol="0">
            <a:spAutoFit/>
          </a:bodyPr>
          <a:lstStyle/>
          <a:p>
            <a:r>
              <a:rPr lang="en-US" dirty="0" smtClean="0">
                <a:solidFill>
                  <a:schemeClr val="tx2"/>
                </a:solidFill>
              </a:rPr>
              <a:t>How to Form Behavioral Segments Based on RFM</a:t>
            </a:r>
            <a:endParaRPr lang="en-US" dirty="0">
              <a:solidFill>
                <a:schemeClr val="tx2"/>
              </a:solidFill>
            </a:endParaRPr>
          </a:p>
        </p:txBody>
      </p:sp>
    </p:spTree>
    <p:extLst>
      <p:ext uri="{BB962C8B-B14F-4D97-AF65-F5344CB8AC3E}">
        <p14:creationId xmlns:p14="http://schemas.microsoft.com/office/powerpoint/2010/main" val="1649765583"/>
      </p:ext>
    </p:extLst>
  </p:cSld>
  <p:clrMapOvr>
    <a:masterClrMapping/>
  </p:clrMapOvr>
  <p:transition>
    <p:zoom/>
    <p:sndAc>
      <p:endSnd/>
    </p:sndAc>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2.xml><?xml version="1.0" encoding="utf-8"?>
<p:tagLst xmlns:a="http://schemas.openxmlformats.org/drawingml/2006/main" xmlns:r="http://schemas.openxmlformats.org/officeDocument/2006/relationships" xmlns:p="http://schemas.openxmlformats.org/presentationml/2006/main">
  <p:tag name="RESIZE" val="Yes"/>
</p:tagLst>
</file>

<file path=ppt/theme/theme1.xml><?xml version="1.0" encoding="utf-8"?>
<a:theme xmlns:a="http://schemas.openxmlformats.org/drawingml/2006/main" name="Blank Presentation">
  <a:themeElements>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676767"/>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clrMap bg1="lt1" tx1="dk1" bg2="lt2" tx2="dk2" accent1="accent1" accent2="accent2" accent3="accent3" accent4="accent4" accent5="accent5" accent6="accent6" hlink="hlink" folHlink="folHlink"/>
    </a:extraClrScheme>
    <a:extraClrScheme>
      <a:clrScheme name="Blank Presentation 3">
        <a:dk1>
          <a:srgbClr val="676767"/>
        </a:dk1>
        <a:lt1>
          <a:srgbClr val="FFFFFF"/>
        </a:lt1>
        <a:dk2>
          <a:srgbClr val="000000"/>
        </a:dk2>
        <a:lt2>
          <a:srgbClr val="FFFF7F"/>
        </a:lt2>
        <a:accent1>
          <a:srgbClr val="00005A"/>
        </a:accent1>
        <a:accent2>
          <a:srgbClr val="0052D8"/>
        </a:accent2>
        <a:accent3>
          <a:srgbClr val="AAAAAA"/>
        </a:accent3>
        <a:accent4>
          <a:srgbClr val="DADADA"/>
        </a:accent4>
        <a:accent5>
          <a:srgbClr val="AAAAB5"/>
        </a:accent5>
        <a:accent6>
          <a:srgbClr val="0049C4"/>
        </a:accent6>
        <a:hlink>
          <a:srgbClr val="5F8DFF"/>
        </a:hlink>
        <a:folHlink>
          <a:srgbClr val="96C5F8"/>
        </a:folHlink>
      </a:clrScheme>
      <a:clrMap bg1="dk2" tx1="lt1" bg2="dk1" tx2="lt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000000"/>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0000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FE"/>
        </a:dk2>
        <a:lt2>
          <a:srgbClr val="000000"/>
        </a:lt2>
        <a:accent1>
          <a:srgbClr val="6598FF"/>
        </a:accent1>
        <a:accent2>
          <a:srgbClr val="FF8601"/>
        </a:accent2>
        <a:accent3>
          <a:srgbClr val="FFFFFF"/>
        </a:accent3>
        <a:accent4>
          <a:srgbClr val="000000"/>
        </a:accent4>
        <a:accent5>
          <a:srgbClr val="B8CAFF"/>
        </a:accent5>
        <a:accent6>
          <a:srgbClr val="E77901"/>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0000FE"/>
        </a:dk2>
        <a:lt2>
          <a:srgbClr val="000000"/>
        </a:lt2>
        <a:accent1>
          <a:srgbClr val="6598FF"/>
        </a:accent1>
        <a:accent2>
          <a:srgbClr val="FFFE00"/>
        </a:accent2>
        <a:accent3>
          <a:srgbClr val="FFFFFF"/>
        </a:accent3>
        <a:accent4>
          <a:srgbClr val="000000"/>
        </a:accent4>
        <a:accent5>
          <a:srgbClr val="B8CAFF"/>
        </a:accent5>
        <a:accent6>
          <a:srgbClr val="E7E600"/>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9">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8601"/>
        </a:folHlink>
      </a:clrScheme>
      <a:clrMap bg1="dk2" tx1="lt1" bg2="dk1" tx2="lt2" accent1="accent1" accent2="accent2" accent3="accent3" accent4="accent4" accent5="accent5" accent6="accent6" hlink="hlink" folHlink="folHlink"/>
    </a:extraClrScheme>
    <a:extraClrScheme>
      <a:clrScheme name="Blank Presentation 10">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FE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60882</TotalTime>
  <Words>3373</Words>
  <Application>Microsoft Office PowerPoint</Application>
  <PresentationFormat>Letter Paper (8.5x11 in)</PresentationFormat>
  <Paragraphs>455</Paragraphs>
  <Slides>59</Slides>
  <Notes>11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4" baseType="lpstr">
      <vt:lpstr>Arial</vt:lpstr>
      <vt:lpstr>Times New Roman</vt:lpstr>
      <vt:lpstr>Wingdings</vt:lpstr>
      <vt:lpstr>Blank Presentation</vt:lpstr>
      <vt:lpstr>Equation</vt:lpstr>
      <vt:lpstr>PowerPoint Presentation</vt:lpstr>
      <vt:lpstr>SEGMENTATION</vt:lpstr>
      <vt:lpstr>SEGMENTATION</vt:lpstr>
      <vt:lpstr>SEGMENTATION</vt:lpstr>
      <vt:lpstr>SEGMENTATION</vt:lpstr>
      <vt:lpstr>SEGMENTATION</vt:lpstr>
      <vt:lpstr>SEGMENTATION</vt:lpstr>
      <vt:lpstr>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Anderson Fieldstudy Team BioMed Park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Rutz</dc:creator>
  <cp:lastModifiedBy>Sonnier, Garrett P</cp:lastModifiedBy>
  <cp:revision>2686</cp:revision>
  <cp:lastPrinted>2003-03-12T22:20:00Z</cp:lastPrinted>
  <dcterms:created xsi:type="dcterms:W3CDTF">2001-05-16T12:53:39Z</dcterms:created>
  <dcterms:modified xsi:type="dcterms:W3CDTF">2022-09-27T15:04:58Z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niversal Objects">
    <vt:bool>true</vt:bool>
  </property>
  <property fmtid="{D5CDD505-2E9C-101B-9397-08002B2CF9AE}" pid="3" name="McKPaperSize">
    <vt:lpwstr>A4</vt:lpwstr>
  </property>
  <property fmtid="{D5CDD505-2E9C-101B-9397-08002B2CF9AE}" pid="4" name="NotesPageLayout">
    <vt:lpwstr>Message</vt:lpwstr>
  </property>
  <property fmtid="{D5CDD505-2E9C-101B-9397-08002B2CF9AE}" pid="5" name="DocID">
    <vt:lpwstr>010516BE_AOX_011v5</vt:lpwstr>
  </property>
  <property fmtid="{D5CDD505-2E9C-101B-9397-08002B2CF9AE}" pid="6" name="DocIDinTitle">
    <vt:bool>false</vt:bool>
  </property>
  <property fmtid="{D5CDD505-2E9C-101B-9397-08002B2CF9AE}" pid="7" name="DocIDinSlide">
    <vt:bool>false</vt:bool>
  </property>
  <property fmtid="{D5CDD505-2E9C-101B-9397-08002B2CF9AE}" pid="8" name="DocIDPosition">
    <vt:i4>0</vt:i4>
  </property>
</Properties>
</file>